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6" r:id="rId5"/>
    <p:sldId id="267" r:id="rId6"/>
    <p:sldId id="268" r:id="rId7"/>
    <p:sldId id="269" r:id="rId8"/>
    <p:sldId id="261" r:id="rId9"/>
    <p:sldId id="264" r:id="rId10"/>
    <p:sldId id="265" r:id="rId11"/>
    <p:sldId id="270" r:id="rId12"/>
    <p:sldId id="273" r:id="rId13"/>
  </p:sldIdLst>
  <p:sldSz cx="18288000" cy="10287000"/>
  <p:notesSz cx="6858000" cy="9144000"/>
  <p:embeddedFontLst>
    <p:embeddedFont>
      <p:font typeface="Anaktoria" panose="020B0604020202020204" charset="0"/>
      <p:regular r:id="rId14"/>
    </p:embeddedFont>
    <p:embeddedFont>
      <p:font typeface="Monotype Corsiva" panose="03010101010201010101" pitchFamily="66" charset="0"/>
      <p:italic r:id="rId15"/>
    </p:embeddedFont>
    <p:embeddedFont>
      <p:font typeface="Montserrat" panose="00000500000000000000" pitchFamily="2" charset="0"/>
      <p:regular r:id="rId16"/>
    </p:embeddedFont>
    <p:embeddedFont>
      <p:font typeface="Montserrat Italics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7.svg"/><Relationship Id="rId7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2.png"/><Relationship Id="rId5" Type="http://schemas.openxmlformats.org/officeDocument/2006/relationships/image" Target="../media/image5.sv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9.svg"/><Relationship Id="rId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svg"/><Relationship Id="rId7" Type="http://schemas.openxmlformats.org/officeDocument/2006/relationships/image" Target="../media/image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7.sv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997BB-2A70-474D-BE93-6EFF1C327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571500"/>
            <a:ext cx="7772400" cy="4114800"/>
          </a:xfrm>
          <a:prstGeom prst="rect">
            <a:avLst/>
          </a:prstGeom>
        </p:spPr>
      </p:pic>
      <p:pic>
        <p:nvPicPr>
          <p:cNvPr id="4" name="Tizer1 AZK audio">
            <a:hlinkClick r:id="" action="ppaction://media"/>
            <a:extLst>
              <a:ext uri="{FF2B5EF4-FFF2-40B4-BE49-F238E27FC236}">
                <a16:creationId xmlns:a16="http://schemas.microsoft.com/office/drawing/2014/main" id="{1371B6EF-2BC9-A046-E6A9-844DC202A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01800" y="8724900"/>
            <a:ext cx="487363" cy="487363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:a16="http://schemas.microsoft.com/office/drawing/2014/main" id="{DC7C0257-A67A-479F-A364-62DB9F96AF2D}"/>
              </a:ext>
            </a:extLst>
          </p:cNvPr>
          <p:cNvSpPr/>
          <p:nvPr/>
        </p:nvSpPr>
        <p:spPr>
          <a:xfrm>
            <a:off x="4145489" y="5753100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15FAF106-BABE-7DD2-A39E-76EA643228FC}"/>
              </a:ext>
            </a:extLst>
          </p:cNvPr>
          <p:cNvSpPr/>
          <p:nvPr/>
        </p:nvSpPr>
        <p:spPr>
          <a:xfrm>
            <a:off x="16383000" y="58293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94018C3-DE68-3521-2072-BD99F067E2E1}"/>
              </a:ext>
            </a:extLst>
          </p:cNvPr>
          <p:cNvSpPr/>
          <p:nvPr/>
        </p:nvSpPr>
        <p:spPr>
          <a:xfrm>
            <a:off x="1295400" y="14097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9653" y="5574589"/>
            <a:ext cx="17539313" cy="4403562"/>
            <a:chOff x="0" y="0"/>
            <a:chExt cx="4541782" cy="1124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161331" y="33729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811361" y="202940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80347" y="40440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9200" y="420042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109280" y="-486466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2397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307875" y="744335"/>
            <a:ext cx="1131191" cy="1225457"/>
          </a:xfrm>
          <a:custGeom>
            <a:avLst/>
            <a:gdLst/>
            <a:ahLst/>
            <a:cxnLst/>
            <a:rect l="l" t="t" r="r" b="b"/>
            <a:pathLst>
              <a:path w="1131191" h="1225457">
                <a:moveTo>
                  <a:pt x="0" y="0"/>
                </a:moveTo>
                <a:lnTo>
                  <a:pt x="1131191" y="0"/>
                </a:lnTo>
                <a:lnTo>
                  <a:pt x="1131191" y="1225457"/>
                </a:lnTo>
                <a:lnTo>
                  <a:pt x="0" y="122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711188" y="3002333"/>
            <a:ext cx="8636244" cy="496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28" lvl="1" algn="just">
              <a:lnSpc>
                <a:spcPts val="3773"/>
              </a:lnSpc>
            </a:pPr>
            <a:r>
              <a:rPr lang="en-US" sz="3399" dirty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sym typeface="Anaktoria"/>
              </a:rPr>
              <a:t>Микрокреденцијали у </a:t>
            </a:r>
            <a:r>
              <a:rPr lang="sr-Cyrl-RS" sz="3399" dirty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sym typeface="Anaktoria"/>
              </a:rPr>
              <a:t>Србији постају стварност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844770" y="33399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52564" y="6721696"/>
            <a:ext cx="6758719" cy="19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8" lvl="1">
              <a:lnSpc>
                <a:spcPts val="3773"/>
              </a:lnSpc>
              <a:spcBef>
                <a:spcPct val="0"/>
              </a:spcBef>
            </a:pP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Микрокреденцијали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омогућавају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циљано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стицање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вештина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и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компетенција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без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намере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да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потисну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традиционалне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квалификације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676717" y="6433125"/>
            <a:ext cx="6758719" cy="253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1"/>
              </a:lnSpc>
              <a:spcBef>
                <a:spcPct val="0"/>
              </a:spcBef>
            </a:pP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Микрокреденцијали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нуде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висококвалитетно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,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иновативно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образовање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подједнако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усредсређено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на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потребе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и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студената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и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тржишта</a:t>
            </a:r>
            <a:r>
              <a:rPr lang="en-US" sz="3399" dirty="0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 </a:t>
            </a:r>
            <a:r>
              <a:rPr lang="en-US" sz="3399" dirty="0" err="1">
                <a:solidFill>
                  <a:schemeClr val="bg1"/>
                </a:solidFill>
                <a:latin typeface="Monotype Corsiva" panose="03010101010201010101" pitchFamily="66" charset="0"/>
                <a:sym typeface="Anaktoria"/>
              </a:rPr>
              <a:t>рада</a:t>
            </a:r>
            <a:endParaRPr lang="en-US" sz="3399" dirty="0">
              <a:solidFill>
                <a:schemeClr val="bg1"/>
              </a:solidFill>
              <a:latin typeface="Monotype Corsiva" panose="03010101010201010101" pitchFamily="66" charset="0"/>
              <a:sym typeface="Anaktori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58158" y="3784529"/>
            <a:ext cx="7929842" cy="6502471"/>
          </a:xfrm>
          <a:custGeom>
            <a:avLst/>
            <a:gdLst/>
            <a:ahLst/>
            <a:cxnLst/>
            <a:rect l="l" t="t" r="r" b="b"/>
            <a:pathLst>
              <a:path w="7929842" h="6502471">
                <a:moveTo>
                  <a:pt x="0" y="0"/>
                </a:moveTo>
                <a:lnTo>
                  <a:pt x="7929842" y="0"/>
                </a:lnTo>
                <a:lnTo>
                  <a:pt x="7929842" y="6502471"/>
                </a:lnTo>
                <a:lnTo>
                  <a:pt x="0" y="650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58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28" y="107946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05305" y="3798570"/>
            <a:ext cx="13322161" cy="19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Јачање конкурентности образовног система</a:t>
            </a:r>
          </a:p>
          <a:p>
            <a:pPr algn="ctr">
              <a:lnSpc>
                <a:spcPts val="3719"/>
              </a:lnSpc>
            </a:pPr>
            <a:endParaRPr lang="en-US" sz="3299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3430" y="556436"/>
            <a:ext cx="12841139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Будућност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305" y="6183630"/>
            <a:ext cx="12790784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Већа мобилност у европском простору образовања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5305" y="2623347"/>
            <a:ext cx="13645557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  <a:spcBef>
                <a:spcPct val="0"/>
              </a:spcBef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0800" y="4533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442" y="8941003"/>
            <a:ext cx="3832783" cy="881753"/>
          </a:xfrm>
          <a:custGeom>
            <a:avLst/>
            <a:gdLst/>
            <a:ahLst/>
            <a:cxnLst/>
            <a:rect l="l" t="t" r="r" b="b"/>
            <a:pathLst>
              <a:path w="3832783" h="881753">
                <a:moveTo>
                  <a:pt x="0" y="0"/>
                </a:moveTo>
                <a:lnTo>
                  <a:pt x="3832784" y="0"/>
                </a:lnTo>
                <a:lnTo>
                  <a:pt x="3832784" y="881754"/>
                </a:lnTo>
                <a:lnTo>
                  <a:pt x="0" y="881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4564" y="8409106"/>
            <a:ext cx="2488201" cy="1484542"/>
          </a:xfrm>
          <a:custGeom>
            <a:avLst/>
            <a:gdLst/>
            <a:ahLst/>
            <a:cxnLst/>
            <a:rect l="l" t="t" r="r" b="b"/>
            <a:pathLst>
              <a:path w="2488201" h="1484542">
                <a:moveTo>
                  <a:pt x="0" y="0"/>
                </a:moveTo>
                <a:lnTo>
                  <a:pt x="2488201" y="0"/>
                </a:lnTo>
                <a:lnTo>
                  <a:pt x="2488201" y="1484542"/>
                </a:lnTo>
                <a:lnTo>
                  <a:pt x="0" y="148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36" r="-473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95743" y="8847811"/>
            <a:ext cx="4001408" cy="1188990"/>
          </a:xfrm>
          <a:custGeom>
            <a:avLst/>
            <a:gdLst/>
            <a:ahLst/>
            <a:cxnLst/>
            <a:rect l="l" t="t" r="r" b="b"/>
            <a:pathLst>
              <a:path w="4001408" h="1188990">
                <a:moveTo>
                  <a:pt x="0" y="0"/>
                </a:moveTo>
                <a:lnTo>
                  <a:pt x="4001408" y="0"/>
                </a:lnTo>
                <a:lnTo>
                  <a:pt x="4001408" y="1188990"/>
                </a:lnTo>
                <a:lnTo>
                  <a:pt x="0" y="118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1012" y="8710127"/>
            <a:ext cx="4151140" cy="1233482"/>
          </a:xfrm>
          <a:custGeom>
            <a:avLst/>
            <a:gdLst/>
            <a:ahLst/>
            <a:cxnLst/>
            <a:rect l="l" t="t" r="r" b="b"/>
            <a:pathLst>
              <a:path w="4151140" h="1233482">
                <a:moveTo>
                  <a:pt x="0" y="0"/>
                </a:moveTo>
                <a:lnTo>
                  <a:pt x="4151140" y="0"/>
                </a:lnTo>
                <a:lnTo>
                  <a:pt x="4151140" y="1233482"/>
                </a:lnTo>
                <a:lnTo>
                  <a:pt x="0" y="12334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81117" y="8880576"/>
            <a:ext cx="3513723" cy="1002606"/>
          </a:xfrm>
          <a:custGeom>
            <a:avLst/>
            <a:gdLst/>
            <a:ahLst/>
            <a:cxnLst/>
            <a:rect l="l" t="t" r="r" b="b"/>
            <a:pathLst>
              <a:path w="3513723" h="1002606">
                <a:moveTo>
                  <a:pt x="0" y="0"/>
                </a:moveTo>
                <a:lnTo>
                  <a:pt x="3513723" y="0"/>
                </a:lnTo>
                <a:lnTo>
                  <a:pt x="3513723" y="1002605"/>
                </a:lnTo>
                <a:lnTo>
                  <a:pt x="0" y="10026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575" t="-3929" b="-3929"/>
            </a:stretch>
          </a:blipFill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BCAD1F-18CC-40A0-8A10-B5ABDB432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200"/>
            <a:ext cx="1841152" cy="975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239148-B666-4B9D-A993-D7E1CB497A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91918" y="1181100"/>
            <a:ext cx="1841152" cy="9693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38BA55-6E5C-4D50-A612-217E0072E7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576" y="3635336"/>
            <a:ext cx="10276575" cy="40533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646C41-C58B-4F72-9BC9-06F99C859B2A}"/>
              </a:ext>
            </a:extLst>
          </p:cNvPr>
          <p:cNvSpPr/>
          <p:nvPr/>
        </p:nvSpPr>
        <p:spPr>
          <a:xfrm>
            <a:off x="1353158" y="4244159"/>
            <a:ext cx="9314074" cy="266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232" lvl="1">
              <a:lnSpc>
                <a:spcPts val="4091"/>
              </a:lnSpc>
            </a:pPr>
            <a:r>
              <a:rPr lang="sr-Latn-RS" sz="2400" b="1" dirty="0" err="1">
                <a:solidFill>
                  <a:schemeClr val="bg1"/>
                </a:solidFill>
                <a:latin typeface="Montserrat"/>
              </a:rPr>
              <a:t>Microguide</a:t>
            </a:r>
            <a:r>
              <a:rPr lang="sr-Latn-RS" sz="2400" b="1" dirty="0">
                <a:solidFill>
                  <a:schemeClr val="bg1"/>
                </a:solidFill>
                <a:latin typeface="Montserrat"/>
              </a:rPr>
              <a:t> 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Назив пројекта: Израда смерница за примену микрокреденцијала у високом образовању</a:t>
            </a:r>
          </a:p>
          <a:p>
            <a:pPr marL="356232" lvl="1">
              <a:lnSpc>
                <a:spcPts val="4091"/>
              </a:lnSpc>
            </a:pPr>
            <a:r>
              <a:rPr lang="sr-Latn-RS" sz="2400" dirty="0">
                <a:solidFill>
                  <a:schemeClr val="bg1"/>
                </a:solidFill>
                <a:latin typeface="Montserrat"/>
              </a:rPr>
              <a:t>Project No. 2021-1-ProjectRS01-KA220-HED-000027585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Шема финансирања: </a:t>
            </a:r>
            <a:r>
              <a:rPr lang="sr-Latn-RS" sz="2400" dirty="0" err="1">
                <a:solidFill>
                  <a:schemeClr val="bg1"/>
                </a:solidFill>
                <a:latin typeface="Montserrat"/>
              </a:rPr>
              <a:t>Erasmus</a:t>
            </a:r>
            <a:r>
              <a:rPr lang="sr-Latn-RS" sz="2400" dirty="0">
                <a:solidFill>
                  <a:schemeClr val="bg1"/>
                </a:solidFill>
                <a:latin typeface="Montserrat"/>
              </a:rPr>
              <a:t>+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E2FD8505-F825-4558-8377-1E5BFC3F6F62}"/>
              </a:ext>
            </a:extLst>
          </p:cNvPr>
          <p:cNvSpPr txBox="1"/>
          <p:nvPr/>
        </p:nvSpPr>
        <p:spPr>
          <a:xfrm>
            <a:off x="12702215" y="7907247"/>
            <a:ext cx="26371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www.azk.gov.rs</a:t>
            </a:r>
          </a:p>
        </p:txBody>
      </p:sp>
    </p:spTree>
    <p:extLst>
      <p:ext uri="{BB962C8B-B14F-4D97-AF65-F5344CB8AC3E}">
        <p14:creationId xmlns:p14="http://schemas.microsoft.com/office/powerpoint/2010/main" val="1339043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68576" y="3975322"/>
            <a:ext cx="9393460" cy="135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4"/>
              </a:lnSpc>
            </a:pPr>
            <a:r>
              <a:rPr lang="en-US" sz="10693" spc="-213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</a:p>
        </p:txBody>
      </p:sp>
      <p:sp>
        <p:nvSpPr>
          <p:cNvPr id="3" name="Freeform 3"/>
          <p:cNvSpPr/>
          <p:nvPr/>
        </p:nvSpPr>
        <p:spPr>
          <a:xfrm>
            <a:off x="9937705" y="2234284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74518" y="87718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738" y="115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796631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874950" y="136970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1190625"/>
            <a:ext cx="527434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5545681" y="5847172"/>
            <a:ext cx="7721294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i="1" spc="59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ИЗРАДА СМЕРНИЦА ЗА ПРИМЕНУ МИКРОКРЕДЕНЦИЈАЛА У ВИСОКОМ ОБРАЗОВАЊУ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i="1" spc="59">
              <a:solidFill>
                <a:srgbClr val="000000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545681" y="2743190"/>
            <a:ext cx="7721294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spc="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РЕЗУЛТАТИ ПРОЈЕКТА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92123" y="342901"/>
            <a:ext cx="9172733" cy="9643006"/>
            <a:chOff x="0" y="0"/>
            <a:chExt cx="2681500" cy="29280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81500" cy="2928083"/>
            </a:xfrm>
            <a:custGeom>
              <a:avLst/>
              <a:gdLst/>
              <a:ahLst/>
              <a:cxnLst/>
              <a:rect l="l" t="t" r="r" b="b"/>
              <a:pathLst>
                <a:path w="2681500" h="2928083">
                  <a:moveTo>
                    <a:pt x="0" y="0"/>
                  </a:moveTo>
                  <a:lnTo>
                    <a:pt x="2681500" y="0"/>
                  </a:lnTo>
                  <a:lnTo>
                    <a:pt x="2681500" y="2928083"/>
                  </a:lnTo>
                  <a:lnTo>
                    <a:pt x="0" y="292808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81500" cy="29661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582960" y="958049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Циљ</a:t>
            </a:r>
            <a:r>
              <a:rPr lang="en-U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пројекта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63712" y="2854155"/>
            <a:ext cx="9624288" cy="168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европском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приступу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микрокреденцијалима</a:t>
            </a: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њиховог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увођења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Србији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330"/>
              </a:lnSpc>
            </a:pP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92741" y="7018599"/>
            <a:ext cx="8918732" cy="210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Анализа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правног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Сертификација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бодовање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Обезбеђење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квалитета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квалификацијама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7259300" y="10287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00507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65456" y="160125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760782" y="96949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668385" y="5317707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Активности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8985829" y="586157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1028700"/>
            <a:ext cx="6309226" cy="925594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61806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43388" y="455824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628" y="3084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6897" y="1866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83449" y="-2774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5" y="0"/>
                </a:lnTo>
                <a:lnTo>
                  <a:pt x="7493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</a:blip>
            <a:stretch>
              <a:fillRect l="-26907" t="-2725" r="-8667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76048" y="6018858"/>
            <a:ext cx="17535904" cy="3924300"/>
            <a:chOff x="0" y="0"/>
            <a:chExt cx="4821736" cy="9959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21736" cy="995919"/>
            </a:xfrm>
            <a:custGeom>
              <a:avLst/>
              <a:gdLst/>
              <a:ahLst/>
              <a:cxnLst/>
              <a:rect l="l" t="t" r="r" b="b"/>
              <a:pathLst>
                <a:path w="4821736" h="995919">
                  <a:moveTo>
                    <a:pt x="0" y="0"/>
                  </a:moveTo>
                  <a:lnTo>
                    <a:pt x="4821736" y="0"/>
                  </a:lnTo>
                  <a:lnTo>
                    <a:pt x="4821736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21736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28274" y="268799"/>
            <a:ext cx="11700617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Шта су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микрокреденцијали?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35025" y="7003755"/>
            <a:ext cx="4343558" cy="2671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3595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Омогућавају брзо стицање знања, вештина и компетенција</a:t>
            </a:r>
          </a:p>
          <a:p>
            <a:pPr algn="l">
              <a:lnSpc>
                <a:spcPts val="3595"/>
              </a:lnSpc>
            </a:pPr>
            <a:endParaRPr lang="en-US" sz="28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95"/>
              </a:lnSpc>
            </a:pPr>
            <a:endParaRPr lang="en-US" sz="28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09061" y="6994230"/>
            <a:ext cx="4189672" cy="186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Допуњују традиционалне дипломе</a:t>
            </a:r>
          </a:p>
          <a:p>
            <a:pPr algn="just">
              <a:lnSpc>
                <a:spcPts val="3719"/>
              </a:lnSpc>
            </a:pPr>
            <a:endParaRPr lang="en-US" sz="29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279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Мањи, флексибилни програми учења (1–15 ЕСПБ)</a:t>
            </a:r>
          </a:p>
          <a:p>
            <a:pPr algn="l">
              <a:lnSpc>
                <a:spcPts val="3719"/>
              </a:lnSpc>
            </a:pPr>
            <a:endParaRPr lang="en-US" sz="29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350084" y="6994230"/>
            <a:ext cx="3487478" cy="232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Одговор на брзе промене на тржишту рада</a:t>
            </a:r>
          </a:p>
          <a:p>
            <a:pPr algn="l">
              <a:lnSpc>
                <a:spcPts val="3719"/>
              </a:lnSpc>
            </a:pPr>
            <a:endParaRPr lang="en-US" sz="29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79229" y="110107"/>
            <a:ext cx="9629885" cy="10176893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39363" y="933354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24419" y="2111311"/>
            <a:ext cx="6818055" cy="6164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1"/>
              </a:lnSpc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Појединци – студенти и запослени који унапређују компетенције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Привреда – обезбеђивање кадрова са најтраженијим вештинама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Образовни систем – инклузија, мобилност, целоживотно учење</a:t>
            </a:r>
          </a:p>
        </p:txBody>
      </p:sp>
      <p:sp>
        <p:nvSpPr>
          <p:cNvPr id="6" name="Freeform 6"/>
          <p:cNvSpPr/>
          <p:nvPr/>
        </p:nvSpPr>
        <p:spPr>
          <a:xfrm>
            <a:off x="-2307495" y="0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4" y="0"/>
                </a:lnTo>
                <a:lnTo>
                  <a:pt x="7493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</a:blip>
            <a:stretch>
              <a:fillRect l="-26907" t="-2725" r="-866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84761" y="1290637"/>
            <a:ext cx="14709410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користи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47868" y="889580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88877" y="78535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96546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8041018" cy="10287000"/>
          </a:xfrm>
          <a:custGeom>
            <a:avLst/>
            <a:gdLst/>
            <a:ahLst/>
            <a:cxnLst/>
            <a:rect l="l" t="t" r="r" b="b"/>
            <a:pathLst>
              <a:path w="11531432" h="12186454">
                <a:moveTo>
                  <a:pt x="0" y="0"/>
                </a:moveTo>
                <a:lnTo>
                  <a:pt x="11531431" y="0"/>
                </a:lnTo>
                <a:lnTo>
                  <a:pt x="11531431" y="12186454"/>
                </a:lnTo>
                <a:lnTo>
                  <a:pt x="0" y="12186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408" t="-18465" b="-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9296" y="119635"/>
            <a:ext cx="14289017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Пут учења уз микрокреденцијале</a:t>
            </a:r>
          </a:p>
        </p:txBody>
      </p:sp>
      <p:sp>
        <p:nvSpPr>
          <p:cNvPr id="8" name="Freeform 8"/>
          <p:cNvSpPr/>
          <p:nvPr/>
        </p:nvSpPr>
        <p:spPr>
          <a:xfrm>
            <a:off x="16447939" y="142279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519498" y="5506079"/>
            <a:ext cx="1041701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Акумулирање постигнућа у кредитним банкама</a:t>
            </a:r>
          </a:p>
          <a:p>
            <a:pPr algn="l">
              <a:lnSpc>
                <a:spcPts val="4480"/>
              </a:lnSpc>
            </a:pPr>
            <a:endParaRPr lang="en-US" sz="3200" spc="76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00951" y="7275070"/>
            <a:ext cx="973556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Остваривање пуних квалификација</a:t>
            </a:r>
          </a:p>
          <a:p>
            <a:pPr algn="l">
              <a:lnSpc>
                <a:spcPts val="4480"/>
              </a:lnSpc>
            </a:pPr>
            <a:endParaRPr lang="en-US" sz="3200" spc="76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168180" y="4301655"/>
            <a:ext cx="742217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Учење сопственим темпом</a:t>
            </a:r>
          </a:p>
          <a:p>
            <a:pPr algn="l">
              <a:lnSpc>
                <a:spcPts val="4480"/>
              </a:lnSpc>
            </a:pPr>
            <a:endParaRPr lang="en-US" sz="3200" spc="76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97906" y="2798781"/>
            <a:ext cx="1046139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Избор програма према интересовањима и циљевима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048" y="6444123"/>
            <a:ext cx="17535904" cy="3477780"/>
            <a:chOff x="0" y="0"/>
            <a:chExt cx="4816593" cy="995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95919"/>
            </a:xfrm>
            <a:custGeom>
              <a:avLst/>
              <a:gdLst/>
              <a:ahLst/>
              <a:cxnLst/>
              <a:rect l="l" t="t" r="r" b="b"/>
              <a:pathLst>
                <a:path w="4816592" h="995919">
                  <a:moveTo>
                    <a:pt x="0" y="0"/>
                  </a:moveTo>
                  <a:lnTo>
                    <a:pt x="4816592" y="0"/>
                  </a:lnTo>
                  <a:lnTo>
                    <a:pt x="4816592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796494" y="5203767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7306" y="569023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275240" y="0"/>
            <a:ext cx="9012760" cy="6444123"/>
          </a:xfrm>
          <a:custGeom>
            <a:avLst/>
            <a:gdLst/>
            <a:ahLst/>
            <a:cxnLst/>
            <a:rect l="l" t="t" r="r" b="b"/>
            <a:pathLst>
              <a:path w="9012760" h="6444123">
                <a:moveTo>
                  <a:pt x="0" y="0"/>
                </a:moveTo>
                <a:lnTo>
                  <a:pt x="9012760" y="0"/>
                </a:lnTo>
                <a:lnTo>
                  <a:pt x="9012760" y="6444123"/>
                </a:lnTo>
                <a:lnTo>
                  <a:pt x="0" y="6444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384962" y="365097"/>
            <a:ext cx="12141871" cy="1046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Доступност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инклузија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35025" y="7003755"/>
            <a:ext cx="4343558" cy="132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3595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 укључивању осетљивих група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202978" y="6994230"/>
            <a:ext cx="4189672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Нови начини учења и већа мобилност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 ширем кругу полазника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44000" y="6994230"/>
            <a:ext cx="3487478" cy="186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 укључивању осетљивих група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81800" y="190500"/>
            <a:ext cx="12725400" cy="9733480"/>
            <a:chOff x="-356934" y="-38100"/>
            <a:chExt cx="3130502" cy="2747433"/>
          </a:xfrm>
        </p:grpSpPr>
        <p:sp>
          <p:nvSpPr>
            <p:cNvPr id="3" name="Freeform 3"/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8774" y="942739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7760" y="481904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00" y="876173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07510" y="103815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803656" y="2443826"/>
            <a:ext cx="9557595" cy="5723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Стандарди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одраслих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тржиштем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рада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Признавање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страних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исправа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37211" y="363020"/>
            <a:ext cx="7111896" cy="121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6300" spc="-142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Допринос</a:t>
            </a:r>
            <a:r>
              <a:rPr lang="en-US" sz="7100" spc="-142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АЗК</a:t>
            </a:r>
          </a:p>
        </p:txBody>
      </p:sp>
      <p:sp>
        <p:nvSpPr>
          <p:cNvPr id="13" name="Freeform 13"/>
          <p:cNvSpPr/>
          <p:nvPr/>
        </p:nvSpPr>
        <p:spPr>
          <a:xfrm>
            <a:off x="5208" y="-17874"/>
            <a:ext cx="5660892" cy="8107656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7030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7000" y="262526"/>
            <a:ext cx="11702331" cy="10024474"/>
            <a:chOff x="0" y="-38100"/>
            <a:chExt cx="3402975" cy="2747433"/>
          </a:xfrm>
        </p:grpSpPr>
        <p:sp>
          <p:nvSpPr>
            <p:cNvPr id="3" name="Freeform 3"/>
            <p:cNvSpPr/>
            <p:nvPr/>
          </p:nvSpPr>
          <p:spPr>
            <a:xfrm>
              <a:off x="0" y="13090"/>
              <a:ext cx="3319062" cy="2595069"/>
            </a:xfrm>
            <a:custGeom>
              <a:avLst/>
              <a:gdLst/>
              <a:ahLst/>
              <a:cxnLst/>
              <a:rect l="l" t="t" r="r" b="b"/>
              <a:pathLst>
                <a:path w="3402975" h="2709333">
                  <a:moveTo>
                    <a:pt x="0" y="0"/>
                  </a:moveTo>
                  <a:lnTo>
                    <a:pt x="3402975" y="0"/>
                  </a:lnTo>
                  <a:lnTo>
                    <a:pt x="340297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0297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9562964"/>
            <a:ext cx="1840061" cy="724036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437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339270" y="9210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62200" y="8648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13703" y="433106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779723" y="2749509"/>
            <a:ext cx="10808319" cy="6536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2023)</a:t>
            </a:r>
          </a:p>
          <a:p>
            <a:pPr algn="l">
              <a:lnSpc>
                <a:spcPts val="3220"/>
              </a:lnSpc>
            </a:pP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 о високом образовању</a:t>
            </a:r>
          </a:p>
          <a:p>
            <a:pPr algn="l">
              <a:lnSpc>
                <a:spcPts val="3220"/>
              </a:lnSpc>
            </a:pPr>
            <a:endParaRPr lang="sr-Cyrl-RS" sz="2300" spc="5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XII Образовање током читавог живота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Микрокреденцијали</a:t>
            </a: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Члан 111а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Ради стручног оспособљавања лица са стеченим средњим или високим образовањем, у складу са потребама тржишта рада, високошколска установа може реализовати програм образовања током читавог живота из члана 111. овог закона као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- мали програм студија који има јасно дефинисану структуру, сврху и исходе учења и за који се издаје сертификат о завршеном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микрокреденцијалу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и стеченим компетенцијама.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816730"/>
            <a:ext cx="5367330" cy="8653539"/>
          </a:xfrm>
          <a:custGeom>
            <a:avLst/>
            <a:gdLst/>
            <a:ahLst/>
            <a:cxnLst/>
            <a:rect l="l" t="t" r="r" b="b"/>
            <a:pathLst>
              <a:path w="5367330" h="6527728">
                <a:moveTo>
                  <a:pt x="0" y="0"/>
                </a:moveTo>
                <a:lnTo>
                  <a:pt x="5367330" y="0"/>
                </a:lnTo>
                <a:lnTo>
                  <a:pt x="5367330" y="6527728"/>
                </a:lnTo>
                <a:lnTo>
                  <a:pt x="0" y="65277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21" r="-39049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798034" y="900747"/>
            <a:ext cx="7832366" cy="1071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Законски</a:t>
            </a:r>
            <a:r>
              <a:rPr lang="sr-Cyrl-RS" sz="71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оквир</a:t>
            </a:r>
          </a:p>
        </p:txBody>
      </p:sp>
    </p:spTree>
  </p:cSld>
  <p:clrMapOvr>
    <a:masterClrMapping/>
  </p:clrMapOvr>
  <p:transition spd="slow"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309</Words>
  <Application>Microsoft Office PowerPoint</Application>
  <PresentationFormat>Custom</PresentationFormat>
  <Paragraphs>68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Montserrat</vt:lpstr>
      <vt:lpstr>Arial</vt:lpstr>
      <vt:lpstr>Montserrat Italics</vt:lpstr>
      <vt:lpstr>Monotype Corsiva</vt:lpstr>
      <vt:lpstr>Anaktoria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Business Project Presentation</dc:title>
  <dc:creator>PC</dc:creator>
  <cp:lastModifiedBy>ZEKA x</cp:lastModifiedBy>
  <cp:revision>18</cp:revision>
  <dcterms:created xsi:type="dcterms:W3CDTF">2006-08-16T00:00:00Z</dcterms:created>
  <dcterms:modified xsi:type="dcterms:W3CDTF">2025-09-23T10:03:09Z</dcterms:modified>
  <dc:identifier>DAGzEdP-S3A</dc:identifier>
</cp:coreProperties>
</file>