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1" r:id="rId3"/>
    <p:sldId id="262" r:id="rId4"/>
    <p:sldId id="267" r:id="rId5"/>
    <p:sldId id="265" r:id="rId6"/>
    <p:sldId id="270" r:id="rId7"/>
    <p:sldId id="275" r:id="rId8"/>
    <p:sldId id="274" r:id="rId9"/>
    <p:sldId id="273" r:id="rId10"/>
  </p:sldIdLst>
  <p:sldSz cx="18288000" cy="10287000"/>
  <p:notesSz cx="6858000" cy="9144000"/>
  <p:embeddedFontLst>
    <p:embeddedFont>
      <p:font typeface="Anaktoria" panose="020B0604020202020204" charset="0"/>
      <p:regular r:id="rId11"/>
    </p:embeddedFont>
    <p:embeddedFont>
      <p:font typeface="Montserrat" panose="00000500000000000000" pitchFamily="2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80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sv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svg"/><Relationship Id="rId7" Type="http://schemas.openxmlformats.org/officeDocument/2006/relationships/image" Target="../media/image12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1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svg"/><Relationship Id="rId7" Type="http://schemas.openxmlformats.org/officeDocument/2006/relationships/image" Target="../media/image7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5.svg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7.svg"/><Relationship Id="rId10" Type="http://schemas.openxmlformats.org/officeDocument/2006/relationships/image" Target="../media/image14.sv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7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5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10.svg"/><Relationship Id="rId7" Type="http://schemas.openxmlformats.org/officeDocument/2006/relationships/image" Target="../media/image12.svg"/><Relationship Id="rId12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9.png"/><Relationship Id="rId5" Type="http://schemas.openxmlformats.org/officeDocument/2006/relationships/image" Target="../media/image7.svg"/><Relationship Id="rId15" Type="http://schemas.openxmlformats.org/officeDocument/2006/relationships/image" Target="../media/image32.png"/><Relationship Id="rId10" Type="http://schemas.openxmlformats.org/officeDocument/2006/relationships/image" Target="../media/image28.png"/><Relationship Id="rId4" Type="http://schemas.openxmlformats.org/officeDocument/2006/relationships/image" Target="../media/image6.png"/><Relationship Id="rId9" Type="http://schemas.openxmlformats.org/officeDocument/2006/relationships/image" Target="../media/image27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B997BB-2A70-474D-BE93-6EFF1C3277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90500"/>
            <a:ext cx="7772400" cy="4114800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>
            <a:off x="3929823" y="5753100"/>
            <a:ext cx="9971154" cy="2696744"/>
          </a:xfrm>
          <a:custGeom>
            <a:avLst/>
            <a:gdLst/>
            <a:ahLst/>
            <a:cxnLst/>
            <a:rect l="l" t="t" r="r" b="b"/>
            <a:pathLst>
              <a:path w="9971154" h="2696744">
                <a:moveTo>
                  <a:pt x="0" y="0"/>
                </a:moveTo>
                <a:lnTo>
                  <a:pt x="9971154" y="0"/>
                </a:lnTo>
                <a:lnTo>
                  <a:pt x="9971154" y="2696744"/>
                </a:lnTo>
                <a:lnTo>
                  <a:pt x="0" y="26967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558F49DE-CD4C-897C-859A-457D89A48F2E}"/>
              </a:ext>
            </a:extLst>
          </p:cNvPr>
          <p:cNvSpPr/>
          <p:nvPr/>
        </p:nvSpPr>
        <p:spPr>
          <a:xfrm flipH="1" flipV="1">
            <a:off x="0" y="525905"/>
            <a:ext cx="6252525" cy="8229600"/>
          </a:xfrm>
          <a:custGeom>
            <a:avLst/>
            <a:gdLst/>
            <a:ahLst/>
            <a:cxnLst/>
            <a:rect l="l" t="t" r="r" b="b"/>
            <a:pathLst>
              <a:path w="6252525" h="8229600">
                <a:moveTo>
                  <a:pt x="6252525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6252525" y="0"/>
                </a:lnTo>
                <a:lnTo>
                  <a:pt x="6252525" y="8229600"/>
                </a:lnTo>
                <a:close/>
              </a:path>
            </a:pathLst>
          </a:custGeom>
          <a:blipFill>
            <a:blip r:embed="rId6">
              <a:lum bright="70000" contrast="-70000"/>
            </a:blip>
            <a:stretch>
              <a:fillRect r="-7637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BCDE617C-AAF7-DB3D-F770-A8A233A835B4}"/>
              </a:ext>
            </a:extLst>
          </p:cNvPr>
          <p:cNvSpPr/>
          <p:nvPr/>
        </p:nvSpPr>
        <p:spPr>
          <a:xfrm>
            <a:off x="0" y="931406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D4DCFA0B-C4F5-AA02-6F92-73784DAFABE0}"/>
              </a:ext>
            </a:extLst>
          </p:cNvPr>
          <p:cNvSpPr/>
          <p:nvPr/>
        </p:nvSpPr>
        <p:spPr>
          <a:xfrm>
            <a:off x="16611600" y="43053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E0000EA7-5A57-27EA-AD5A-307B523A489B}"/>
              </a:ext>
            </a:extLst>
          </p:cNvPr>
          <p:cNvSpPr/>
          <p:nvPr/>
        </p:nvSpPr>
        <p:spPr>
          <a:xfrm>
            <a:off x="8229600" y="5301974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FAE0873A-3DD6-CF59-51AC-8708E0E76412}"/>
              </a:ext>
            </a:extLst>
          </p:cNvPr>
          <p:cNvSpPr/>
          <p:nvPr/>
        </p:nvSpPr>
        <p:spPr>
          <a:xfrm>
            <a:off x="14097000" y="9655069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Tizer2 AZK audio">
            <a:hlinkClick r:id="" action="ppaction://media"/>
            <a:extLst>
              <a:ext uri="{FF2B5EF4-FFF2-40B4-BE49-F238E27FC236}">
                <a16:creationId xmlns:a16="http://schemas.microsoft.com/office/drawing/2014/main" id="{33929208-4B1A-7858-4A4A-0B25F93AEF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058400" y="9028803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fad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81800" y="199571"/>
            <a:ext cx="12725400" cy="9733480"/>
            <a:chOff x="-356934" y="-38100"/>
            <a:chExt cx="3130502" cy="2747433"/>
          </a:xfrm>
        </p:grpSpPr>
        <p:sp>
          <p:nvSpPr>
            <p:cNvPr id="3" name="Freeform 3"/>
            <p:cNvSpPr/>
            <p:nvPr/>
          </p:nvSpPr>
          <p:spPr>
            <a:xfrm>
              <a:off x="-356934" y="-478"/>
              <a:ext cx="2766777" cy="2709333"/>
            </a:xfrm>
            <a:custGeom>
              <a:avLst/>
              <a:gdLst/>
              <a:ahLst/>
              <a:cxnLst/>
              <a:rect l="l" t="t" r="r" b="b"/>
              <a:pathLst>
                <a:path w="2773568" h="2709333">
                  <a:moveTo>
                    <a:pt x="0" y="0"/>
                  </a:moveTo>
                  <a:lnTo>
                    <a:pt x="2773568" y="0"/>
                  </a:lnTo>
                  <a:lnTo>
                    <a:pt x="277356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356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7356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628774" y="942739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037760" y="4819041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3"/>
                </a:lnTo>
                <a:lnTo>
                  <a:pt x="0" y="9729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71600" y="8761738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307510" y="103815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117026" y="60062"/>
            <a:ext cx="9557595" cy="9356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en-US" dirty="0"/>
          </a:p>
          <a:p>
            <a:r>
              <a:rPr lang="en-US" dirty="0"/>
              <a:t>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Микрокреденцијали су флексибилни,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мањи програми учења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од 1 до 15 ЕСПБ бодова,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који омогућавају брзо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стицање знања и вештина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у складу са потребама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тржишта рада.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Они допуњују традиционалне дипломе и представљају важан алат за целоживотно учење и професионално усавршавање. </a:t>
            </a:r>
          </a:p>
        </p:txBody>
      </p:sp>
      <p:sp>
        <p:nvSpPr>
          <p:cNvPr id="13" name="Freeform 13"/>
          <p:cNvSpPr/>
          <p:nvPr/>
        </p:nvSpPr>
        <p:spPr>
          <a:xfrm>
            <a:off x="5208" y="-17874"/>
            <a:ext cx="5660892" cy="8107656"/>
          </a:xfrm>
          <a:custGeom>
            <a:avLst/>
            <a:gdLst/>
            <a:ahLst/>
            <a:cxnLst/>
            <a:rect l="l" t="t" r="r" b="b"/>
            <a:pathLst>
              <a:path w="7757108" h="7088057">
                <a:moveTo>
                  <a:pt x="0" y="0"/>
                </a:moveTo>
                <a:lnTo>
                  <a:pt x="7757108" y="0"/>
                </a:lnTo>
                <a:lnTo>
                  <a:pt x="7757108" y="7088057"/>
                </a:lnTo>
                <a:lnTo>
                  <a:pt x="0" y="70880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703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6000">
        <p:fad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1000" y="3401093"/>
            <a:ext cx="10018776" cy="4942807"/>
            <a:chOff x="0" y="0"/>
            <a:chExt cx="2697056" cy="16786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97056" cy="1678666"/>
            </a:xfrm>
            <a:custGeom>
              <a:avLst/>
              <a:gdLst/>
              <a:ahLst/>
              <a:cxnLst/>
              <a:rect l="l" t="t" r="r" b="b"/>
              <a:pathLst>
                <a:path w="2697056" h="1678666">
                  <a:moveTo>
                    <a:pt x="0" y="0"/>
                  </a:moveTo>
                  <a:lnTo>
                    <a:pt x="2697056" y="0"/>
                  </a:lnTo>
                  <a:lnTo>
                    <a:pt x="2697056" y="1678666"/>
                  </a:lnTo>
                  <a:lnTo>
                    <a:pt x="0" y="1678666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697056" cy="1716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440682" y="-319589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539031" y="9701629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3999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348946" y="94107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600505" y="2279783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68085" y="4043649"/>
            <a:ext cx="9510966" cy="3572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6"/>
              </a:lnSpc>
            </a:pP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Микрокреденцијали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омогућавају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циљано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стицање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вештина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и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компетенција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без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намере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да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потисну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традиционалне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квалификације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.</a:t>
            </a:r>
          </a:p>
          <a:p>
            <a:pPr algn="ctr">
              <a:lnSpc>
                <a:spcPts val="4716"/>
              </a:lnSpc>
            </a:pPr>
            <a:endParaRPr lang="en-US" sz="3368" spc="8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1068161" y="1703598"/>
            <a:ext cx="6421354" cy="7399430"/>
          </a:xfrm>
          <a:custGeom>
            <a:avLst/>
            <a:gdLst/>
            <a:ahLst/>
            <a:cxnLst/>
            <a:rect l="l" t="t" r="r" b="b"/>
            <a:pathLst>
              <a:path w="6421354" h="5353804">
                <a:moveTo>
                  <a:pt x="0" y="0"/>
                </a:moveTo>
                <a:lnTo>
                  <a:pt x="6421354" y="0"/>
                </a:lnTo>
                <a:lnTo>
                  <a:pt x="6421354" y="5353804"/>
                </a:lnTo>
                <a:lnTo>
                  <a:pt x="0" y="53538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4000">
        <p:fade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79229" y="110107"/>
            <a:ext cx="9629885" cy="10176893"/>
          </a:xfrm>
          <a:custGeom>
            <a:avLst/>
            <a:gdLst/>
            <a:ahLst/>
            <a:cxnLst/>
            <a:rect l="l" t="t" r="r" b="b"/>
            <a:pathLst>
              <a:path w="9629885" h="10176893">
                <a:moveTo>
                  <a:pt x="0" y="0"/>
                </a:moveTo>
                <a:lnTo>
                  <a:pt x="9629885" y="0"/>
                </a:lnTo>
                <a:lnTo>
                  <a:pt x="9629885" y="10176893"/>
                </a:lnTo>
                <a:lnTo>
                  <a:pt x="0" y="101768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139363" y="933354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424419" y="2111311"/>
            <a:ext cx="6818055" cy="6164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1"/>
              </a:lnSpc>
            </a:pPr>
            <a:endParaRPr/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Појединци – студенти и запослени који унапређују компетенције</a:t>
            </a:r>
          </a:p>
          <a:p>
            <a:pPr algn="l">
              <a:lnSpc>
                <a:spcPts val="4091"/>
              </a:lnSpc>
            </a:pPr>
            <a:endParaRPr lang="en-US" sz="3299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Привреда – обезбеђивање кадрова са најтраженијим вештинама</a:t>
            </a:r>
          </a:p>
          <a:p>
            <a:pPr algn="l">
              <a:lnSpc>
                <a:spcPts val="4091"/>
              </a:lnSpc>
            </a:pPr>
            <a:endParaRPr lang="en-US" sz="3299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Образовни систем – инклузија, мобилност, целоживотно учење</a:t>
            </a:r>
          </a:p>
        </p:txBody>
      </p:sp>
      <p:sp>
        <p:nvSpPr>
          <p:cNvPr id="6" name="Freeform 6"/>
          <p:cNvSpPr/>
          <p:nvPr/>
        </p:nvSpPr>
        <p:spPr>
          <a:xfrm>
            <a:off x="-2307495" y="0"/>
            <a:ext cx="7493665" cy="10287000"/>
          </a:xfrm>
          <a:custGeom>
            <a:avLst/>
            <a:gdLst/>
            <a:ahLst/>
            <a:cxnLst/>
            <a:rect l="l" t="t" r="r" b="b"/>
            <a:pathLst>
              <a:path w="7493665" h="10287000">
                <a:moveTo>
                  <a:pt x="0" y="0"/>
                </a:moveTo>
                <a:lnTo>
                  <a:pt x="7493664" y="0"/>
                </a:lnTo>
                <a:lnTo>
                  <a:pt x="749366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9000"/>
            </a:blip>
            <a:stretch>
              <a:fillRect l="-26907" t="-2725" r="-8667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584761" y="1290637"/>
            <a:ext cx="14709410" cy="820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Ко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користи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микрокреденцијале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9653" y="5574589"/>
            <a:ext cx="17539313" cy="4403562"/>
            <a:chOff x="0" y="0"/>
            <a:chExt cx="4541782" cy="11240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41782" cy="1124043"/>
            </a:xfrm>
            <a:custGeom>
              <a:avLst/>
              <a:gdLst/>
              <a:ahLst/>
              <a:cxnLst/>
              <a:rect l="l" t="t" r="r" b="b"/>
              <a:pathLst>
                <a:path w="4541782" h="1124043">
                  <a:moveTo>
                    <a:pt x="0" y="0"/>
                  </a:moveTo>
                  <a:lnTo>
                    <a:pt x="4541782" y="0"/>
                  </a:lnTo>
                  <a:lnTo>
                    <a:pt x="4541782" y="1124043"/>
                  </a:lnTo>
                  <a:lnTo>
                    <a:pt x="0" y="1124043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41782" cy="1162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7161331" y="3372955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811361" y="2029401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0680347" y="404404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8109280" y="-486466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223970" y="980053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307875" y="744335"/>
            <a:ext cx="1131191" cy="1225457"/>
          </a:xfrm>
          <a:custGeom>
            <a:avLst/>
            <a:gdLst/>
            <a:ahLst/>
            <a:cxnLst/>
            <a:rect l="l" t="t" r="r" b="b"/>
            <a:pathLst>
              <a:path w="1131191" h="1225457">
                <a:moveTo>
                  <a:pt x="0" y="0"/>
                </a:moveTo>
                <a:lnTo>
                  <a:pt x="1131191" y="0"/>
                </a:lnTo>
                <a:lnTo>
                  <a:pt x="1131191" y="1225457"/>
                </a:lnTo>
                <a:lnTo>
                  <a:pt x="0" y="12254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844770" y="333995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28701" y="6433125"/>
            <a:ext cx="16406736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51"/>
              </a:lnSpc>
              <a:spcBef>
                <a:spcPct val="0"/>
              </a:spcBef>
            </a:pP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Микрокреденцијали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нуде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висококвалитетно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иновативно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образовање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подједнако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усредсређено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на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потребе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и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студената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и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тржишта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рада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  <a:sym typeface="Anaktoria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B4D5B7AA-4E92-91E3-DFE0-602062044E28}"/>
              </a:ext>
            </a:extLst>
          </p:cNvPr>
          <p:cNvSpPr/>
          <p:nvPr/>
        </p:nvSpPr>
        <p:spPr>
          <a:xfrm>
            <a:off x="5638800" y="4130784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3">
            <a:extLst>
              <a:ext uri="{FF2B5EF4-FFF2-40B4-BE49-F238E27FC236}">
                <a16:creationId xmlns:a16="http://schemas.microsoft.com/office/drawing/2014/main" id="{E1C0547F-85C4-B0E7-2CB1-BA4E1FBBC602}"/>
              </a:ext>
            </a:extLst>
          </p:cNvPr>
          <p:cNvSpPr/>
          <p:nvPr/>
        </p:nvSpPr>
        <p:spPr>
          <a:xfrm>
            <a:off x="85423" y="292520"/>
            <a:ext cx="3652392" cy="4439587"/>
          </a:xfrm>
          <a:custGeom>
            <a:avLst/>
            <a:gdLst/>
            <a:ahLst/>
            <a:cxnLst/>
            <a:rect l="l" t="t" r="r" b="b"/>
            <a:pathLst>
              <a:path w="7757108" h="7088057">
                <a:moveTo>
                  <a:pt x="0" y="0"/>
                </a:moveTo>
                <a:lnTo>
                  <a:pt x="7757108" y="0"/>
                </a:lnTo>
                <a:lnTo>
                  <a:pt x="7757108" y="7088057"/>
                </a:lnTo>
                <a:lnTo>
                  <a:pt x="0" y="70880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370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2A9A2D-E898-97A1-AFA4-7A59B15C7577}"/>
              </a:ext>
            </a:extLst>
          </p:cNvPr>
          <p:cNvSpPr txBox="1"/>
          <p:nvPr/>
        </p:nvSpPr>
        <p:spPr>
          <a:xfrm>
            <a:off x="5181600" y="1199644"/>
            <a:ext cx="9906000" cy="112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8820"/>
              </a:lnSpc>
            </a:pPr>
            <a:r>
              <a:rPr lang="sr-Cyrl-RS" sz="60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Пројекат </a:t>
            </a:r>
            <a:r>
              <a:rPr lang="sr-Latn-RS" sz="60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Microguide</a:t>
            </a:r>
            <a:endParaRPr lang="en-US" sz="6000" spc="-12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4000">
        <p:fade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58158" y="3784529"/>
            <a:ext cx="7929842" cy="6502471"/>
          </a:xfrm>
          <a:custGeom>
            <a:avLst/>
            <a:gdLst/>
            <a:ahLst/>
            <a:cxnLst/>
            <a:rect l="l" t="t" r="r" b="b"/>
            <a:pathLst>
              <a:path w="7929842" h="6502471">
                <a:moveTo>
                  <a:pt x="0" y="0"/>
                </a:moveTo>
                <a:lnTo>
                  <a:pt x="7929842" y="0"/>
                </a:lnTo>
                <a:lnTo>
                  <a:pt x="7929842" y="6502471"/>
                </a:lnTo>
                <a:lnTo>
                  <a:pt x="0" y="6502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5576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92583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3928" y="1079464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705305" y="3798570"/>
            <a:ext cx="13322161" cy="190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9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3719"/>
              </a:lnSpc>
              <a:spcBef>
                <a:spcPct val="0"/>
              </a:spcBef>
            </a:pPr>
            <a:endParaRPr/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Јачање конкурентности образовног система</a:t>
            </a:r>
          </a:p>
          <a:p>
            <a:pPr algn="ctr">
              <a:lnSpc>
                <a:spcPts val="3719"/>
              </a:lnSpc>
            </a:pPr>
            <a:endParaRPr lang="en-US" sz="3299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723430" y="556436"/>
            <a:ext cx="12841139" cy="1046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sr-Cyrl-R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Будућност 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микрокреденцијала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5305" y="6183630"/>
            <a:ext cx="12790784" cy="507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Већа мобилност у европском простору образовања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05305" y="2623347"/>
            <a:ext cx="13645557" cy="1442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9"/>
              </a:lnSpc>
              <a:spcBef>
                <a:spcPct val="0"/>
              </a:spcBef>
            </a:pPr>
            <a:endParaRPr dirty="0"/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Кључни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инструмент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целоживотног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учења</a:t>
            </a: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19"/>
              </a:lnSpc>
              <a:spcBef>
                <a:spcPct val="0"/>
              </a:spcBef>
            </a:pP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AEF970-7DF3-6717-DA6D-6E1459B6E1A6}"/>
              </a:ext>
            </a:extLst>
          </p:cNvPr>
          <p:cNvSpPr txBox="1"/>
          <p:nvPr/>
        </p:nvSpPr>
        <p:spPr>
          <a:xfrm>
            <a:off x="4114800" y="266700"/>
            <a:ext cx="11201400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 </a:t>
            </a:r>
          </a:p>
          <a:p>
            <a:pPr algn="ctr"/>
            <a:r>
              <a:rPr lang="ru-RU" sz="4000" b="1" dirty="0">
                <a:solidFill>
                  <a:schemeClr val="tx2"/>
                </a:solidFill>
                <a:latin typeface="Montserrat" panose="00000500000000000000" pitchFamily="2" charset="0"/>
              </a:rPr>
              <a:t>Допринос изради ових смерница својим искуством у области квалификација и тржишта рада.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AD3639-2BD7-9F61-1D49-045E9A2FE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181291"/>
            <a:ext cx="4343400" cy="2299446"/>
          </a:xfrm>
          <a:prstGeom prst="rect">
            <a:avLst/>
          </a:prstGeom>
        </p:spPr>
      </p:pic>
      <p:sp>
        <p:nvSpPr>
          <p:cNvPr id="17" name="Freeform 2">
            <a:extLst>
              <a:ext uri="{FF2B5EF4-FFF2-40B4-BE49-F238E27FC236}">
                <a16:creationId xmlns:a16="http://schemas.microsoft.com/office/drawing/2014/main" id="{91A2F1A1-ECA4-91BA-6D46-CB874A87289F}"/>
              </a:ext>
            </a:extLst>
          </p:cNvPr>
          <p:cNvSpPr/>
          <p:nvPr/>
        </p:nvSpPr>
        <p:spPr>
          <a:xfrm>
            <a:off x="9829800" y="4610100"/>
            <a:ext cx="7314888" cy="1870637"/>
          </a:xfrm>
          <a:custGeom>
            <a:avLst/>
            <a:gdLst/>
            <a:ahLst/>
            <a:cxnLst/>
            <a:rect l="l" t="t" r="r" b="b"/>
            <a:pathLst>
              <a:path w="9971154" h="2696744">
                <a:moveTo>
                  <a:pt x="0" y="0"/>
                </a:moveTo>
                <a:lnTo>
                  <a:pt x="9971154" y="0"/>
                </a:lnTo>
                <a:lnTo>
                  <a:pt x="9971154" y="2696744"/>
                </a:lnTo>
                <a:lnTo>
                  <a:pt x="0" y="26967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2C871904-666B-5C76-CA23-60EC54046042}"/>
              </a:ext>
            </a:extLst>
          </p:cNvPr>
          <p:cNvSpPr/>
          <p:nvPr/>
        </p:nvSpPr>
        <p:spPr>
          <a:xfrm flipH="1" flipV="1">
            <a:off x="14514" y="-1078111"/>
            <a:ext cx="6252525" cy="8229600"/>
          </a:xfrm>
          <a:custGeom>
            <a:avLst/>
            <a:gdLst/>
            <a:ahLst/>
            <a:cxnLst/>
            <a:rect l="l" t="t" r="r" b="b"/>
            <a:pathLst>
              <a:path w="6252525" h="8229600">
                <a:moveTo>
                  <a:pt x="6252525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6252525" y="0"/>
                </a:lnTo>
                <a:lnTo>
                  <a:pt x="6252525" y="8229600"/>
                </a:lnTo>
                <a:close/>
              </a:path>
            </a:pathLst>
          </a:custGeom>
          <a:blipFill>
            <a:blip r:embed="rId4">
              <a:lum bright="70000" contrast="-70000"/>
            </a:blip>
            <a:stretch>
              <a:fillRect r="-76375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076992-BC21-1FB3-4011-88509C14C8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9834" y="8801100"/>
            <a:ext cx="1841152" cy="969348"/>
          </a:xfrm>
          <a:prstGeom prst="rect">
            <a:avLst/>
          </a:prstGeom>
        </p:spPr>
      </p:pic>
      <p:sp>
        <p:nvSpPr>
          <p:cNvPr id="7" name="Freeform 5">
            <a:extLst>
              <a:ext uri="{FF2B5EF4-FFF2-40B4-BE49-F238E27FC236}">
                <a16:creationId xmlns:a16="http://schemas.microsoft.com/office/drawing/2014/main" id="{CD609A50-4F1C-974B-E178-A76AF62E8593}"/>
              </a:ext>
            </a:extLst>
          </p:cNvPr>
          <p:cNvSpPr/>
          <p:nvPr/>
        </p:nvSpPr>
        <p:spPr>
          <a:xfrm>
            <a:off x="1602223" y="9624983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A480009A-5068-AC74-AC9A-51847DE7A381}"/>
              </a:ext>
            </a:extLst>
          </p:cNvPr>
          <p:cNvSpPr/>
          <p:nvPr/>
        </p:nvSpPr>
        <p:spPr>
          <a:xfrm>
            <a:off x="14917614" y="9555066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228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4000">
        <p:fade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12FF7E7-760A-8C10-0579-13A24BCEE875}"/>
              </a:ext>
            </a:extLst>
          </p:cNvPr>
          <p:cNvGrpSpPr/>
          <p:nvPr/>
        </p:nvGrpSpPr>
        <p:grpSpPr>
          <a:xfrm>
            <a:off x="457200" y="276760"/>
            <a:ext cx="15773400" cy="4561940"/>
            <a:chOff x="-356934" y="-38100"/>
            <a:chExt cx="3130502" cy="27474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4F6C4D6-E94C-748A-023E-7DF3808CC6C3}"/>
                </a:ext>
              </a:extLst>
            </p:cNvPr>
            <p:cNvSpPr/>
            <p:nvPr/>
          </p:nvSpPr>
          <p:spPr>
            <a:xfrm>
              <a:off x="-356934" y="-478"/>
              <a:ext cx="2766777" cy="2709333"/>
            </a:xfrm>
            <a:custGeom>
              <a:avLst/>
              <a:gdLst/>
              <a:ahLst/>
              <a:cxnLst/>
              <a:rect l="l" t="t" r="r" b="b"/>
              <a:pathLst>
                <a:path w="2773568" h="2709333">
                  <a:moveTo>
                    <a:pt x="0" y="0"/>
                  </a:moveTo>
                  <a:lnTo>
                    <a:pt x="2773568" y="0"/>
                  </a:lnTo>
                  <a:lnTo>
                    <a:pt x="277356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356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CCBCD91-6331-8FB6-6EA2-92A5ADD7B494}"/>
                </a:ext>
              </a:extLst>
            </p:cNvPr>
            <p:cNvSpPr txBox="1"/>
            <p:nvPr/>
          </p:nvSpPr>
          <p:spPr>
            <a:xfrm>
              <a:off x="0" y="-38100"/>
              <a:ext cx="277356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E06F034-2C99-6A9E-0AF2-92634338B804}"/>
              </a:ext>
            </a:extLst>
          </p:cNvPr>
          <p:cNvSpPr txBox="1"/>
          <p:nvPr/>
        </p:nvSpPr>
        <p:spPr>
          <a:xfrm>
            <a:off x="1712564" y="495300"/>
            <a:ext cx="11430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 </a:t>
            </a:r>
          </a:p>
          <a:p>
            <a:pPr algn="ctr"/>
            <a:r>
              <a:rPr lang="ru-RU" sz="3600" dirty="0">
                <a:solidFill>
                  <a:schemeClr val="bg1"/>
                </a:solidFill>
                <a:latin typeface="Montserrat" panose="00000500000000000000" pitchFamily="2" charset="0"/>
              </a:rPr>
              <a:t>Микрокреденцијали доносе корист и појединцима и привреди, а у будућности ће постати један од кључних инструмената за модерно, флексибилно и европски упоредиво образовање. </a:t>
            </a:r>
          </a:p>
          <a:p>
            <a:endParaRPr lang="en-US" dirty="0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22B11C1A-E278-66E2-513E-95DBF18B4C7C}"/>
              </a:ext>
            </a:extLst>
          </p:cNvPr>
          <p:cNvSpPr/>
          <p:nvPr/>
        </p:nvSpPr>
        <p:spPr>
          <a:xfrm>
            <a:off x="6583987" y="110107"/>
            <a:ext cx="11704013" cy="10176893"/>
          </a:xfrm>
          <a:custGeom>
            <a:avLst/>
            <a:gdLst/>
            <a:ahLst/>
            <a:cxnLst/>
            <a:rect l="l" t="t" r="r" b="b"/>
            <a:pathLst>
              <a:path w="9629885" h="10176893">
                <a:moveTo>
                  <a:pt x="0" y="0"/>
                </a:moveTo>
                <a:lnTo>
                  <a:pt x="9629885" y="0"/>
                </a:lnTo>
                <a:lnTo>
                  <a:pt x="9629885" y="10176893"/>
                </a:lnTo>
                <a:lnTo>
                  <a:pt x="0" y="101768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D53E09F8-3BBF-3DC5-1A8B-828498A6B6C9}"/>
              </a:ext>
            </a:extLst>
          </p:cNvPr>
          <p:cNvSpPr/>
          <p:nvPr/>
        </p:nvSpPr>
        <p:spPr>
          <a:xfrm>
            <a:off x="2457840" y="950077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57565E2-532D-AD06-3372-22C2642D1FC5}"/>
              </a:ext>
            </a:extLst>
          </p:cNvPr>
          <p:cNvSpPr/>
          <p:nvPr/>
        </p:nvSpPr>
        <p:spPr>
          <a:xfrm>
            <a:off x="3989536" y="950077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9ADFC4D8-86DB-07D6-C3D3-E144D27DAC0E}"/>
              </a:ext>
            </a:extLst>
          </p:cNvPr>
          <p:cNvSpPr/>
          <p:nvPr/>
        </p:nvSpPr>
        <p:spPr>
          <a:xfrm>
            <a:off x="617779" y="58293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6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5000">
        <p:fade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5355682" y="924907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4474" y="24713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020800" y="45339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21781" y="915137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44442" y="8941003"/>
            <a:ext cx="3832783" cy="881753"/>
          </a:xfrm>
          <a:custGeom>
            <a:avLst/>
            <a:gdLst/>
            <a:ahLst/>
            <a:cxnLst/>
            <a:rect l="l" t="t" r="r" b="b"/>
            <a:pathLst>
              <a:path w="3832783" h="881753">
                <a:moveTo>
                  <a:pt x="0" y="0"/>
                </a:moveTo>
                <a:lnTo>
                  <a:pt x="3832784" y="0"/>
                </a:lnTo>
                <a:lnTo>
                  <a:pt x="3832784" y="881754"/>
                </a:lnTo>
                <a:lnTo>
                  <a:pt x="0" y="8817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654564" y="8409106"/>
            <a:ext cx="2488201" cy="1484542"/>
          </a:xfrm>
          <a:custGeom>
            <a:avLst/>
            <a:gdLst/>
            <a:ahLst/>
            <a:cxnLst/>
            <a:rect l="l" t="t" r="r" b="b"/>
            <a:pathLst>
              <a:path w="2488201" h="1484542">
                <a:moveTo>
                  <a:pt x="0" y="0"/>
                </a:moveTo>
                <a:lnTo>
                  <a:pt x="2488201" y="0"/>
                </a:lnTo>
                <a:lnTo>
                  <a:pt x="2488201" y="1484542"/>
                </a:lnTo>
                <a:lnTo>
                  <a:pt x="0" y="14845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4736" r="-4736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195743" y="8847811"/>
            <a:ext cx="4001408" cy="1188990"/>
          </a:xfrm>
          <a:custGeom>
            <a:avLst/>
            <a:gdLst/>
            <a:ahLst/>
            <a:cxnLst/>
            <a:rect l="l" t="t" r="r" b="b"/>
            <a:pathLst>
              <a:path w="4001408" h="1188990">
                <a:moveTo>
                  <a:pt x="0" y="0"/>
                </a:moveTo>
                <a:lnTo>
                  <a:pt x="4001408" y="0"/>
                </a:lnTo>
                <a:lnTo>
                  <a:pt x="4001408" y="1188990"/>
                </a:lnTo>
                <a:lnTo>
                  <a:pt x="0" y="118899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791012" y="8710127"/>
            <a:ext cx="4151140" cy="1233482"/>
          </a:xfrm>
          <a:custGeom>
            <a:avLst/>
            <a:gdLst/>
            <a:ahLst/>
            <a:cxnLst/>
            <a:rect l="l" t="t" r="r" b="b"/>
            <a:pathLst>
              <a:path w="4151140" h="1233482">
                <a:moveTo>
                  <a:pt x="0" y="0"/>
                </a:moveTo>
                <a:lnTo>
                  <a:pt x="4151140" y="0"/>
                </a:lnTo>
                <a:lnTo>
                  <a:pt x="4151140" y="1233482"/>
                </a:lnTo>
                <a:lnTo>
                  <a:pt x="0" y="123348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781117" y="8880576"/>
            <a:ext cx="3513723" cy="1002606"/>
          </a:xfrm>
          <a:custGeom>
            <a:avLst/>
            <a:gdLst/>
            <a:ahLst/>
            <a:cxnLst/>
            <a:rect l="l" t="t" r="r" b="b"/>
            <a:pathLst>
              <a:path w="3513723" h="1002606">
                <a:moveTo>
                  <a:pt x="0" y="0"/>
                </a:moveTo>
                <a:lnTo>
                  <a:pt x="3513723" y="0"/>
                </a:lnTo>
                <a:lnTo>
                  <a:pt x="3513723" y="1002605"/>
                </a:lnTo>
                <a:lnTo>
                  <a:pt x="0" y="100260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575" t="-3929" b="-3929"/>
            </a:stretch>
          </a:blipFill>
        </p:spPr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5BCAD1F-18CC-40A0-8A10-B5ABDB43215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22200"/>
            <a:ext cx="1841152" cy="97544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0239148-B666-4B9D-A993-D7E1CB497A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391918" y="1181100"/>
            <a:ext cx="1841152" cy="96934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B38BA55-6E5C-4D50-A612-217E0072E7B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0576" y="3635336"/>
            <a:ext cx="10276575" cy="405333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2646C41-C58B-4F72-9BC9-06F99C859B2A}"/>
              </a:ext>
            </a:extLst>
          </p:cNvPr>
          <p:cNvSpPr/>
          <p:nvPr/>
        </p:nvSpPr>
        <p:spPr>
          <a:xfrm>
            <a:off x="1353158" y="4244159"/>
            <a:ext cx="9314074" cy="2665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6232" lvl="1">
              <a:lnSpc>
                <a:spcPts val="4091"/>
              </a:lnSpc>
            </a:pPr>
            <a:r>
              <a:rPr lang="sr-Latn-RS" sz="2400" b="1" dirty="0" err="1">
                <a:solidFill>
                  <a:schemeClr val="bg1"/>
                </a:solidFill>
                <a:latin typeface="Montserrat"/>
              </a:rPr>
              <a:t>Microguide</a:t>
            </a:r>
            <a:r>
              <a:rPr lang="sr-Latn-RS" sz="2400" b="1" dirty="0">
                <a:solidFill>
                  <a:schemeClr val="bg1"/>
                </a:solidFill>
                <a:latin typeface="Montserrat"/>
              </a:rPr>
              <a:t> </a:t>
            </a:r>
          </a:p>
          <a:p>
            <a:pPr marL="356232" lvl="1">
              <a:lnSpc>
                <a:spcPts val="4091"/>
              </a:lnSpc>
            </a:pPr>
            <a:r>
              <a:rPr lang="sr-Cyrl-RS" sz="2400" dirty="0">
                <a:solidFill>
                  <a:schemeClr val="bg1"/>
                </a:solidFill>
                <a:latin typeface="Montserrat"/>
              </a:rPr>
              <a:t>Назив пројекта: Израда смерница за примену микрокреденцијала у високом образовању</a:t>
            </a:r>
          </a:p>
          <a:p>
            <a:pPr marL="356232" lvl="1">
              <a:lnSpc>
                <a:spcPts val="4091"/>
              </a:lnSpc>
            </a:pPr>
            <a:r>
              <a:rPr lang="sr-Latn-RS" sz="2400" dirty="0">
                <a:solidFill>
                  <a:schemeClr val="bg1"/>
                </a:solidFill>
                <a:latin typeface="Montserrat"/>
              </a:rPr>
              <a:t>Project No. 2021-1-ProjectRS01-KA220-HED-000027585</a:t>
            </a:r>
          </a:p>
          <a:p>
            <a:pPr marL="356232" lvl="1">
              <a:lnSpc>
                <a:spcPts val="4091"/>
              </a:lnSpc>
            </a:pPr>
            <a:r>
              <a:rPr lang="sr-Cyrl-RS" sz="2400" dirty="0">
                <a:solidFill>
                  <a:schemeClr val="bg1"/>
                </a:solidFill>
                <a:latin typeface="Montserrat"/>
              </a:rPr>
              <a:t>Шема финансирања: </a:t>
            </a:r>
            <a:r>
              <a:rPr lang="sr-Latn-RS" sz="2400" dirty="0" err="1">
                <a:solidFill>
                  <a:schemeClr val="bg1"/>
                </a:solidFill>
                <a:latin typeface="Montserrat"/>
              </a:rPr>
              <a:t>Erasmus</a:t>
            </a:r>
            <a:r>
              <a:rPr lang="sr-Latn-RS" sz="2400" dirty="0">
                <a:solidFill>
                  <a:schemeClr val="bg1"/>
                </a:solidFill>
                <a:latin typeface="Montserrat"/>
              </a:rPr>
              <a:t>+</a:t>
            </a:r>
          </a:p>
        </p:txBody>
      </p:sp>
      <p:sp>
        <p:nvSpPr>
          <p:cNvPr id="34" name="TextBox 12">
            <a:extLst>
              <a:ext uri="{FF2B5EF4-FFF2-40B4-BE49-F238E27FC236}">
                <a16:creationId xmlns:a16="http://schemas.microsoft.com/office/drawing/2014/main" id="{E2FD8505-F825-4558-8377-1E5BFC3F6F62}"/>
              </a:ext>
            </a:extLst>
          </p:cNvPr>
          <p:cNvSpPr txBox="1"/>
          <p:nvPr/>
        </p:nvSpPr>
        <p:spPr>
          <a:xfrm>
            <a:off x="12702215" y="7907247"/>
            <a:ext cx="263717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dirty="0">
                <a:solidFill>
                  <a:srgbClr val="FFFFFF"/>
                </a:solidFill>
                <a:latin typeface="Anaktoria"/>
                <a:ea typeface="Anaktoria"/>
                <a:cs typeface="Anaktoria"/>
                <a:sym typeface="Anaktoria"/>
              </a:rPr>
              <a:t>www.azk.gov.rs</a:t>
            </a:r>
          </a:p>
        </p:txBody>
      </p:sp>
    </p:spTree>
    <p:extLst>
      <p:ext uri="{BB962C8B-B14F-4D97-AF65-F5344CB8AC3E}">
        <p14:creationId xmlns:p14="http://schemas.microsoft.com/office/powerpoint/2010/main" val="1339043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5000">
        <p:fade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188</Words>
  <Application>Microsoft Office PowerPoint</Application>
  <PresentationFormat>Custom</PresentationFormat>
  <Paragraphs>39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Anaktoria</vt:lpstr>
      <vt:lpstr>Calibri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White Illustrative Business Project Presentation</dc:title>
  <dc:creator>PC</dc:creator>
  <cp:lastModifiedBy>ZEKA x</cp:lastModifiedBy>
  <cp:revision>18</cp:revision>
  <dcterms:created xsi:type="dcterms:W3CDTF">2006-08-16T00:00:00Z</dcterms:created>
  <dcterms:modified xsi:type="dcterms:W3CDTF">2025-09-23T10:48:47Z</dcterms:modified>
  <dc:identifier>DAGzEdP-S3A</dc:identifier>
</cp:coreProperties>
</file>