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75" r:id="rId16"/>
    <p:sldId id="269" r:id="rId17"/>
    <p:sldId id="276" r:id="rId18"/>
    <p:sldId id="270" r:id="rId19"/>
    <p:sldId id="273" r:id="rId20"/>
  </p:sldIdLst>
  <p:sldSz cx="18288000" cy="10287000"/>
  <p:notesSz cx="6858000" cy="9144000"/>
  <p:embeddedFontLst>
    <p:embeddedFont>
      <p:font typeface="Anaktoria" panose="020B0604020202020204" charset="0"/>
      <p:regular r:id="rId22"/>
    </p:embeddedFont>
    <p:embeddedFont>
      <p:font typeface="Monotype Corsiva" panose="03010101010201010101" pitchFamily="66" charset="0"/>
      <p:italic r:id="rId23"/>
    </p:embeddedFont>
    <p:embeddedFont>
      <p:font typeface="Montserrat" panose="00000500000000000000" pitchFamily="2" charset="0"/>
      <p:regular r:id="rId24"/>
    </p:embeddedFont>
    <p:embeddedFont>
      <p:font typeface="Montserrat Italic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22" autoAdjust="0"/>
  </p:normalViewPr>
  <p:slideViewPr>
    <p:cSldViewPr>
      <p:cViewPr varScale="1">
        <p:scale>
          <a:sx n="53" d="100"/>
          <a:sy n="53" d="100"/>
        </p:scale>
        <p:origin x="78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D0129-8D4B-4157-9D37-4FE71D0D40A3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E2A1F-C42E-4763-847A-76770C9D4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26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E2A1F-C42E-4763-847A-76770C9D46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6.sv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svg"/><Relationship Id="rId7" Type="http://schemas.openxmlformats.org/officeDocument/2006/relationships/image" Target="../media/image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svg"/><Relationship Id="rId7" Type="http://schemas.openxmlformats.org/officeDocument/2006/relationships/image" Target="../media/image2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5.png"/><Relationship Id="rId5" Type="http://schemas.openxmlformats.org/officeDocument/2006/relationships/image" Target="../media/image4.sv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4.svg"/><Relationship Id="rId4" Type="http://schemas.openxmlformats.org/officeDocument/2006/relationships/image" Target="../media/image10.sv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svg"/><Relationship Id="rId7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997BB-2A70-474D-BE93-6EFF1C327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400300"/>
            <a:ext cx="7772400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7000" y="262526"/>
            <a:ext cx="11702331" cy="10024474"/>
            <a:chOff x="0" y="-38100"/>
            <a:chExt cx="3402975" cy="2747433"/>
          </a:xfrm>
        </p:grpSpPr>
        <p:sp>
          <p:nvSpPr>
            <p:cNvPr id="3" name="Freeform 3"/>
            <p:cNvSpPr/>
            <p:nvPr/>
          </p:nvSpPr>
          <p:spPr>
            <a:xfrm>
              <a:off x="0" y="13090"/>
              <a:ext cx="3319062" cy="2595069"/>
            </a:xfrm>
            <a:custGeom>
              <a:avLst/>
              <a:gdLst/>
              <a:ahLst/>
              <a:cxnLst/>
              <a:rect l="l" t="t" r="r" b="b"/>
              <a:pathLst>
                <a:path w="3402975" h="2709333">
                  <a:moveTo>
                    <a:pt x="0" y="0"/>
                  </a:moveTo>
                  <a:lnTo>
                    <a:pt x="3402975" y="0"/>
                  </a:lnTo>
                  <a:lnTo>
                    <a:pt x="340297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0297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9562964"/>
            <a:ext cx="1840061" cy="724036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437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339270" y="9210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62200" y="8648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13703" y="433106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779723" y="2749509"/>
            <a:ext cx="10808319" cy="6536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2023)</a:t>
            </a:r>
          </a:p>
          <a:p>
            <a:pPr algn="l">
              <a:lnSpc>
                <a:spcPts val="3220"/>
              </a:lnSpc>
            </a:pPr>
            <a:r>
              <a:rPr lang="sr-Cyrl-RS" sz="2300" spc="5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 о високом образовању</a:t>
            </a:r>
          </a:p>
          <a:p>
            <a:pPr algn="l">
              <a:lnSpc>
                <a:spcPts val="3220"/>
              </a:lnSpc>
            </a:pPr>
            <a:endParaRPr lang="sr-Cyrl-RS" sz="2300" spc="5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XII Образовање током читавог живота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Микрокреденцијали</a:t>
            </a: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Члан 111а</a:t>
            </a:r>
          </a:p>
          <a:p>
            <a:pPr algn="just">
              <a:lnSpc>
                <a:spcPts val="3220"/>
              </a:lnSpc>
            </a:pPr>
            <a:endParaRPr lang="sr-Cyrl-RS" sz="2300" i="1" spc="55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just">
              <a:lnSpc>
                <a:spcPts val="3220"/>
              </a:lnSpc>
            </a:pP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Ради стручног оспособљавања лица са стеченим средњим или високим образовањем, у складу са потребама тржишта рада, високошколска установа може реализовати програм образовања током читавог живота из члана 111. овог закона као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- мали програм студија који има јасно дефинисану структуру, сврху и исходе учења и за који се издаје сертификат о завршеном </a:t>
            </a:r>
            <a:r>
              <a:rPr lang="sr-Cyrl-RS" sz="2300" i="1" spc="55" dirty="0" err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микрокреденцијалу</a:t>
            </a:r>
            <a:r>
              <a:rPr lang="sr-Cyrl-RS" sz="2300" i="1" spc="55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и стеченим компетенцијама.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816730"/>
            <a:ext cx="5367330" cy="8653539"/>
          </a:xfrm>
          <a:custGeom>
            <a:avLst/>
            <a:gdLst/>
            <a:ahLst/>
            <a:cxnLst/>
            <a:rect l="l" t="t" r="r" b="b"/>
            <a:pathLst>
              <a:path w="5367330" h="6527728">
                <a:moveTo>
                  <a:pt x="0" y="0"/>
                </a:moveTo>
                <a:lnTo>
                  <a:pt x="5367330" y="0"/>
                </a:lnTo>
                <a:lnTo>
                  <a:pt x="5367330" y="6527728"/>
                </a:lnTo>
                <a:lnTo>
                  <a:pt x="0" y="65277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21" r="-390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798034" y="900747"/>
            <a:ext cx="7832366" cy="1071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Законски</a:t>
            </a:r>
            <a:r>
              <a:rPr lang="sr-Cyrl-RS" sz="71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оквир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3214" y="5757550"/>
            <a:ext cx="16542056" cy="4133920"/>
            <a:chOff x="0" y="0"/>
            <a:chExt cx="4541782" cy="1124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307875" y="423911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99169" y="73526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680347" y="40440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19200" y="420042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109280" y="-486466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2397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307875" y="744335"/>
            <a:ext cx="1131191" cy="1225457"/>
          </a:xfrm>
          <a:custGeom>
            <a:avLst/>
            <a:gdLst/>
            <a:ahLst/>
            <a:cxnLst/>
            <a:rect l="l" t="t" r="r" b="b"/>
            <a:pathLst>
              <a:path w="1131191" h="1225457">
                <a:moveTo>
                  <a:pt x="0" y="0"/>
                </a:moveTo>
                <a:lnTo>
                  <a:pt x="1131191" y="0"/>
                </a:lnTo>
                <a:lnTo>
                  <a:pt x="1131191" y="1225457"/>
                </a:lnTo>
                <a:lnTo>
                  <a:pt x="0" y="122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2400" y="1771996"/>
            <a:ext cx="17286666" cy="1511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28" lvl="1" algn="ctr">
              <a:lnSpc>
                <a:spcPts val="3773"/>
              </a:lnSpc>
            </a:pPr>
            <a:endParaRPr lang="sr-Cyrl-RS" sz="54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0"/>
              <a:sym typeface="Anaktoria"/>
            </a:endParaRPr>
          </a:p>
          <a:p>
            <a:pPr marL="367028" lvl="1" algn="ctr">
              <a:lnSpc>
                <a:spcPts val="3773"/>
              </a:lnSpc>
            </a:pPr>
            <a:r>
              <a:rPr lang="en-US" sz="4000" b="1" u="sng" dirty="0" err="1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у</a:t>
            </a: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 Србији </a:t>
            </a:r>
          </a:p>
          <a:p>
            <a:pPr marL="367028" lvl="1" algn="ctr">
              <a:lnSpc>
                <a:spcPts val="3773"/>
              </a:lnSpc>
            </a:pPr>
            <a:r>
              <a:rPr lang="sr-Cyrl-RS" sz="4000" b="1" u="sng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  <a:sym typeface="Anaktoria"/>
              </a:rPr>
              <a:t>постају стварност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844770" y="33399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733800" y="6883798"/>
            <a:ext cx="11720436" cy="1478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7028" lvl="1" algn="ctr">
              <a:lnSpc>
                <a:spcPts val="3773"/>
              </a:lnSpc>
              <a:spcBef>
                <a:spcPct val="0"/>
              </a:spcBef>
            </a:pP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омогућавају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циљано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стицање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вештина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компетенција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без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намере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да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потисну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традиционалне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квалификације</a:t>
            </a:r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9000">
        <p14:reveal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43388" y="455824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628" y="3084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6897" y="1866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83449" y="-2774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5" y="0"/>
                </a:lnTo>
                <a:lnTo>
                  <a:pt x="7493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</a:blip>
            <a:stretch>
              <a:fillRect l="-26907" t="-2725" r="-866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76048" y="6018858"/>
            <a:ext cx="17535904" cy="3924300"/>
            <a:chOff x="0" y="0"/>
            <a:chExt cx="4821736" cy="9959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21736" cy="995919"/>
            </a:xfrm>
            <a:custGeom>
              <a:avLst/>
              <a:gdLst/>
              <a:ahLst/>
              <a:cxnLst/>
              <a:rect l="l" t="t" r="r" b="b"/>
              <a:pathLst>
                <a:path w="4821736" h="995919">
                  <a:moveTo>
                    <a:pt x="0" y="0"/>
                  </a:moveTo>
                  <a:lnTo>
                    <a:pt x="4821736" y="0"/>
                  </a:lnTo>
                  <a:lnTo>
                    <a:pt x="4821736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21736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28274" y="268799"/>
            <a:ext cx="11700617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Шта су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микрокреденцијали?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35025" y="7003755"/>
            <a:ext cx="4343558" cy="2671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3595"/>
              </a:lnSpc>
              <a:buFont typeface="Arial"/>
              <a:buChar char="•"/>
            </a:pP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Омогућавају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брзо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стицање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знања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вештина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компетенција</a:t>
            </a: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95"/>
              </a:lnSpc>
            </a:pP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95"/>
              </a:lnSpc>
            </a:pP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09061" y="6994230"/>
            <a:ext cx="4189672" cy="186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Допуњују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традиционалне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дипломе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279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Мањи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флексибилни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(1–15 ЕСПБ)</a:t>
            </a:r>
          </a:p>
          <a:p>
            <a:pPr algn="l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350084" y="6994230"/>
            <a:ext cx="3487478" cy="232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Одговор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брзе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промене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тржишту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рада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</a:pP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5000">
        <p14:reveal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63400" y="3401948"/>
            <a:ext cx="9982200" cy="6885052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39363" y="933354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24419" y="2111311"/>
            <a:ext cx="6818055" cy="6164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1"/>
              </a:lnSpc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Појединци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студенти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запослени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који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унапређују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компетенције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91"/>
              </a:lnSpc>
            </a:pP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Привреда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обезбеђивање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кадрова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најтраженијим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вештинама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091"/>
              </a:lnSpc>
            </a:pP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Образовни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систем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инклузија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целоживотно</a:t>
            </a:r>
            <a:r>
              <a:rPr lang="en-US" sz="329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учење</a:t>
            </a:r>
            <a:endParaRPr lang="en-US" sz="329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2278707" y="0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4" y="0"/>
                </a:lnTo>
                <a:lnTo>
                  <a:pt x="7493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</a:blip>
            <a:stretch>
              <a:fillRect l="-26907" t="-2725" r="-866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584761" y="1290637"/>
            <a:ext cx="14709410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користи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4000">
        <p14:reveal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47868" y="889580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88877" y="78535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196546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8041018" cy="10287000"/>
          </a:xfrm>
          <a:custGeom>
            <a:avLst/>
            <a:gdLst/>
            <a:ahLst/>
            <a:cxnLst/>
            <a:rect l="l" t="t" r="r" b="b"/>
            <a:pathLst>
              <a:path w="11531432" h="12186454">
                <a:moveTo>
                  <a:pt x="0" y="0"/>
                </a:moveTo>
                <a:lnTo>
                  <a:pt x="11531431" y="0"/>
                </a:lnTo>
                <a:lnTo>
                  <a:pt x="11531431" y="12186454"/>
                </a:lnTo>
                <a:lnTo>
                  <a:pt x="0" y="12186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408" t="-18465" b="-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>
            <a:off x="1028700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9296" y="119635"/>
            <a:ext cx="14289017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Пут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уз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447939" y="142279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519498" y="5506079"/>
            <a:ext cx="1041701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Акумулирање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постигнућа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кредитним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банкама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00951" y="7275070"/>
            <a:ext cx="9735563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Остваривање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пуних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168180" y="4301655"/>
            <a:ext cx="742217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Учење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сопственим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темпом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480"/>
              </a:lnSpc>
            </a:pP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97906" y="2798781"/>
            <a:ext cx="1046139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Избор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према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интересовањима</a:t>
            </a:r>
            <a:r>
              <a:rPr lang="en-US" sz="3200" spc="7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200" spc="7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циљевима</a:t>
            </a:r>
            <a:endParaRPr lang="en-US" sz="3200" spc="7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2000">
        <p14:gallery dir="l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89218E-D2A0-5663-9809-571C22739EED}"/>
              </a:ext>
            </a:extLst>
          </p:cNvPr>
          <p:cNvSpPr/>
          <p:nvPr/>
        </p:nvSpPr>
        <p:spPr>
          <a:xfrm>
            <a:off x="7696200" y="3238500"/>
            <a:ext cx="9982200" cy="6885052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3BA1D9-F79A-7B50-1392-8981A7FE24EA}"/>
              </a:ext>
            </a:extLst>
          </p:cNvPr>
          <p:cNvGrpSpPr/>
          <p:nvPr/>
        </p:nvGrpSpPr>
        <p:grpSpPr>
          <a:xfrm>
            <a:off x="374343" y="342900"/>
            <a:ext cx="17539313" cy="3505200"/>
            <a:chOff x="0" y="0"/>
            <a:chExt cx="4541782" cy="112404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F30DD342-6BAC-748D-90D0-C06AE515D5DD}"/>
                </a:ext>
              </a:extLst>
            </p:cNvPr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29841D-70CB-68F1-6F72-9B09384C2B9A}"/>
                </a:ext>
              </a:extLst>
            </p:cNvPr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412F1E6-91D1-BE83-40FF-C7751A620A54}"/>
              </a:ext>
            </a:extLst>
          </p:cNvPr>
          <p:cNvSpPr txBox="1"/>
          <p:nvPr/>
        </p:nvSpPr>
        <p:spPr>
          <a:xfrm>
            <a:off x="961571" y="800100"/>
            <a:ext cx="16687800" cy="4521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951"/>
              </a:lnSpc>
              <a:spcBef>
                <a:spcPct val="0"/>
              </a:spcBef>
            </a:pPr>
            <a:endParaRPr lang="sr-Cyrl-R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r>
              <a:rPr lang="sr-Cyrl-R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 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нуде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висококвалитетно,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иновативно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образовање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sr-Cyrl-R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   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подједнако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усредсређено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потребе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студената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тржишта</a:t>
            </a: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рада</a:t>
            </a: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ctr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  <a:p>
            <a:pPr algn="l">
              <a:lnSpc>
                <a:spcPts val="4951"/>
              </a:lnSpc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CBA2B2D-960B-920A-B753-E560EF16005E}"/>
              </a:ext>
            </a:extLst>
          </p:cNvPr>
          <p:cNvSpPr/>
          <p:nvPr/>
        </p:nvSpPr>
        <p:spPr>
          <a:xfrm>
            <a:off x="762000" y="7070402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FAB5A71-E8F0-2D4A-A2D6-53C91AACF7E3}"/>
              </a:ext>
            </a:extLst>
          </p:cNvPr>
          <p:cNvSpPr/>
          <p:nvPr/>
        </p:nvSpPr>
        <p:spPr>
          <a:xfrm>
            <a:off x="4800600" y="958624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5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7288" y="6504233"/>
            <a:ext cx="17535904" cy="3477780"/>
            <a:chOff x="0" y="0"/>
            <a:chExt cx="4816593" cy="995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95919"/>
            </a:xfrm>
            <a:custGeom>
              <a:avLst/>
              <a:gdLst/>
              <a:ahLst/>
              <a:cxnLst/>
              <a:rect l="l" t="t" r="r" b="b"/>
              <a:pathLst>
                <a:path w="4816592" h="995919">
                  <a:moveTo>
                    <a:pt x="0" y="0"/>
                  </a:moveTo>
                  <a:lnTo>
                    <a:pt x="4816592" y="0"/>
                  </a:lnTo>
                  <a:lnTo>
                    <a:pt x="4816592" y="995919"/>
                  </a:lnTo>
                  <a:lnTo>
                    <a:pt x="0" y="995919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40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796494" y="5203767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7306" y="569023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275240" y="0"/>
            <a:ext cx="9012760" cy="6444123"/>
          </a:xfrm>
          <a:custGeom>
            <a:avLst/>
            <a:gdLst/>
            <a:ahLst/>
            <a:cxnLst/>
            <a:rect l="l" t="t" r="r" b="b"/>
            <a:pathLst>
              <a:path w="9012760" h="6444123">
                <a:moveTo>
                  <a:pt x="0" y="0"/>
                </a:moveTo>
                <a:lnTo>
                  <a:pt x="9012760" y="0"/>
                </a:lnTo>
                <a:lnTo>
                  <a:pt x="9012760" y="6444123"/>
                </a:lnTo>
                <a:lnTo>
                  <a:pt x="0" y="6444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384962" y="365097"/>
            <a:ext cx="12141871" cy="1046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Доступност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инклузија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35024" y="7003755"/>
            <a:ext cx="6690175" cy="1361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54907" lvl="5" indent="-313054">
              <a:lnSpc>
                <a:spcPts val="3595"/>
              </a:lnSpc>
              <a:buFont typeface="Arial"/>
              <a:buChar char="•"/>
            </a:pP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укључивању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осетљивих</a:t>
            </a:r>
            <a:r>
              <a:rPr lang="en-US" sz="28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група</a:t>
            </a:r>
            <a:endParaRPr lang="en-US" sz="28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02978" y="6994230"/>
            <a:ext cx="4189672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Нови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начини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већа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6048" y="6994230"/>
            <a:ext cx="3487478" cy="139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71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ширем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кругу</a:t>
            </a:r>
            <a:r>
              <a:rPr lang="en-US" sz="29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полазника</a:t>
            </a:r>
            <a:endParaRPr lang="en-US" sz="29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12000">
        <p15:prstTrans prst="drape"/>
      </p:transition>
    </mc:Choice>
    <mc:Fallback xmlns="">
      <p:transition spd="slow" advClick="0" advTm="1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ADD2BF8A-D564-B79B-2D18-03A28E5E265E}"/>
              </a:ext>
            </a:extLst>
          </p:cNvPr>
          <p:cNvSpPr/>
          <p:nvPr/>
        </p:nvSpPr>
        <p:spPr>
          <a:xfrm>
            <a:off x="131163" y="1866900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8614DF-FC09-FBC1-11DB-BF334164E71F}"/>
              </a:ext>
            </a:extLst>
          </p:cNvPr>
          <p:cNvSpPr/>
          <p:nvPr/>
        </p:nvSpPr>
        <p:spPr>
          <a:xfrm>
            <a:off x="7239000" y="0"/>
            <a:ext cx="11714375" cy="33225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perspectiveFront"/>
              <a:lightRig rig="threePt" dir="t"/>
            </a:scene3d>
          </a:bodyPr>
          <a:lstStyle/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Микрокреденцијали 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Доносе корист и појединцима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</a:endParaRPr>
          </a:p>
          <a:p>
            <a:pPr algn="ctr">
              <a:lnSpc>
                <a:spcPts val="8820"/>
              </a:lnSpc>
            </a:pPr>
            <a:r>
              <a:rPr lang="sr-Cyrl-RS" sz="4400" b="1" dirty="0">
                <a:ln w="0"/>
                <a:solidFill>
                  <a:schemeClr val="tx2"/>
                </a:solidFill>
                <a:latin typeface="Montserrat" panose="00000500000000000000" pitchFamily="2" charset="0"/>
              </a:rPr>
              <a:t> и привреди </a:t>
            </a:r>
            <a:endParaRPr lang="en-US" sz="4400" b="1" dirty="0">
              <a:ln w="0"/>
              <a:solidFill>
                <a:schemeClr val="tx2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064988D-A9FE-B5E9-AB11-436E15C31771}"/>
              </a:ext>
            </a:extLst>
          </p:cNvPr>
          <p:cNvSpPr/>
          <p:nvPr/>
        </p:nvSpPr>
        <p:spPr>
          <a:xfrm>
            <a:off x="1066800" y="8939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A3D4931-C213-B3EF-8B27-F70715831073}"/>
              </a:ext>
            </a:extLst>
          </p:cNvPr>
          <p:cNvSpPr/>
          <p:nvPr/>
        </p:nvSpPr>
        <p:spPr>
          <a:xfrm>
            <a:off x="14554200" y="872489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927F7F6C-2556-5D13-2AD4-56151578AAE0}"/>
              </a:ext>
            </a:extLst>
          </p:cNvPr>
          <p:cNvSpPr/>
          <p:nvPr/>
        </p:nvSpPr>
        <p:spPr>
          <a:xfrm>
            <a:off x="10058400" y="955236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5CA059F2-27B1-C6F0-3F15-85C811CBC836}"/>
              </a:ext>
            </a:extLst>
          </p:cNvPr>
          <p:cNvSpPr/>
          <p:nvPr/>
        </p:nvSpPr>
        <p:spPr>
          <a:xfrm>
            <a:off x="13411200" y="3467100"/>
            <a:ext cx="4745637" cy="47244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180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97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pageCurlDoubl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allAtOnce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58158" y="3784529"/>
            <a:ext cx="7929842" cy="6502471"/>
          </a:xfrm>
          <a:custGeom>
            <a:avLst/>
            <a:gdLst/>
            <a:ahLst/>
            <a:cxnLst/>
            <a:rect l="l" t="t" r="r" b="b"/>
            <a:pathLst>
              <a:path w="7929842" h="6502471">
                <a:moveTo>
                  <a:pt x="0" y="0"/>
                </a:moveTo>
                <a:lnTo>
                  <a:pt x="7929842" y="0"/>
                </a:lnTo>
                <a:lnTo>
                  <a:pt x="7929842" y="6502471"/>
                </a:lnTo>
                <a:lnTo>
                  <a:pt x="0" y="650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25930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58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28" y="107946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05305" y="3798570"/>
            <a:ext cx="13322161" cy="19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Јачање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конкурентности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образовног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система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3719"/>
              </a:lnSpc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3430" y="556436"/>
            <a:ext cx="12841139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Будућност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305" y="6183630"/>
            <a:ext cx="12790784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Већа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мобилност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европском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простору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5305" y="2623347"/>
            <a:ext cx="13645557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  <a:spcBef>
                <a:spcPct val="0"/>
              </a:spcBef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4000">
        <p14:switch dir="r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0800" y="4533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442" y="8941003"/>
            <a:ext cx="3832783" cy="881753"/>
          </a:xfrm>
          <a:custGeom>
            <a:avLst/>
            <a:gdLst/>
            <a:ahLst/>
            <a:cxnLst/>
            <a:rect l="l" t="t" r="r" b="b"/>
            <a:pathLst>
              <a:path w="3832783" h="881753">
                <a:moveTo>
                  <a:pt x="0" y="0"/>
                </a:moveTo>
                <a:lnTo>
                  <a:pt x="3832784" y="0"/>
                </a:lnTo>
                <a:lnTo>
                  <a:pt x="3832784" y="881754"/>
                </a:lnTo>
                <a:lnTo>
                  <a:pt x="0" y="881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4564" y="8409106"/>
            <a:ext cx="2488201" cy="1484542"/>
          </a:xfrm>
          <a:custGeom>
            <a:avLst/>
            <a:gdLst/>
            <a:ahLst/>
            <a:cxnLst/>
            <a:rect l="l" t="t" r="r" b="b"/>
            <a:pathLst>
              <a:path w="2488201" h="1484542">
                <a:moveTo>
                  <a:pt x="0" y="0"/>
                </a:moveTo>
                <a:lnTo>
                  <a:pt x="2488201" y="0"/>
                </a:lnTo>
                <a:lnTo>
                  <a:pt x="2488201" y="1484542"/>
                </a:lnTo>
                <a:lnTo>
                  <a:pt x="0" y="148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36" r="-47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7195743" y="8847811"/>
            <a:ext cx="4001408" cy="1188990"/>
          </a:xfrm>
          <a:custGeom>
            <a:avLst/>
            <a:gdLst/>
            <a:ahLst/>
            <a:cxnLst/>
            <a:rect l="l" t="t" r="r" b="b"/>
            <a:pathLst>
              <a:path w="4001408" h="1188990">
                <a:moveTo>
                  <a:pt x="0" y="0"/>
                </a:moveTo>
                <a:lnTo>
                  <a:pt x="4001408" y="0"/>
                </a:lnTo>
                <a:lnTo>
                  <a:pt x="4001408" y="1188990"/>
                </a:lnTo>
                <a:lnTo>
                  <a:pt x="0" y="118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1012" y="8710127"/>
            <a:ext cx="4151140" cy="1233482"/>
          </a:xfrm>
          <a:custGeom>
            <a:avLst/>
            <a:gdLst/>
            <a:ahLst/>
            <a:cxnLst/>
            <a:rect l="l" t="t" r="r" b="b"/>
            <a:pathLst>
              <a:path w="4151140" h="1233482">
                <a:moveTo>
                  <a:pt x="0" y="0"/>
                </a:moveTo>
                <a:lnTo>
                  <a:pt x="4151140" y="0"/>
                </a:lnTo>
                <a:lnTo>
                  <a:pt x="4151140" y="1233482"/>
                </a:lnTo>
                <a:lnTo>
                  <a:pt x="0" y="12334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81117" y="8880576"/>
            <a:ext cx="3513723" cy="1002606"/>
          </a:xfrm>
          <a:custGeom>
            <a:avLst/>
            <a:gdLst/>
            <a:ahLst/>
            <a:cxnLst/>
            <a:rect l="l" t="t" r="r" b="b"/>
            <a:pathLst>
              <a:path w="3513723" h="1002606">
                <a:moveTo>
                  <a:pt x="0" y="0"/>
                </a:moveTo>
                <a:lnTo>
                  <a:pt x="3513723" y="0"/>
                </a:lnTo>
                <a:lnTo>
                  <a:pt x="3513723" y="1002605"/>
                </a:lnTo>
                <a:lnTo>
                  <a:pt x="0" y="10026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575" t="-3929" b="-3929"/>
            </a:stretch>
          </a:blipFill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BCAD1F-18CC-40A0-8A10-B5ABDB432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200"/>
            <a:ext cx="1841152" cy="975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239148-B666-4B9D-A993-D7E1CB497A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91918" y="1181100"/>
            <a:ext cx="1841152" cy="9693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38BA55-6E5C-4D50-A612-217E0072E7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576" y="3635336"/>
            <a:ext cx="10276575" cy="40533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646C41-C58B-4F72-9BC9-06F99C859B2A}"/>
              </a:ext>
            </a:extLst>
          </p:cNvPr>
          <p:cNvSpPr/>
          <p:nvPr/>
        </p:nvSpPr>
        <p:spPr>
          <a:xfrm>
            <a:off x="1353158" y="4244159"/>
            <a:ext cx="9314074" cy="266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232" lvl="1">
              <a:lnSpc>
                <a:spcPts val="4091"/>
              </a:lnSpc>
            </a:pPr>
            <a:r>
              <a:rPr lang="sr-Latn-RS" sz="2400" b="1" dirty="0" err="1">
                <a:solidFill>
                  <a:schemeClr val="bg1"/>
                </a:solidFill>
                <a:latin typeface="Montserrat"/>
              </a:rPr>
              <a:t>Microguide</a:t>
            </a:r>
            <a:r>
              <a:rPr lang="sr-Latn-RS" sz="2400" b="1" dirty="0">
                <a:solidFill>
                  <a:schemeClr val="bg1"/>
                </a:solidFill>
                <a:latin typeface="Montserrat"/>
              </a:rPr>
              <a:t> 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Назив пројекта: Израда смерница за примену микрокреденцијала у високом образовању</a:t>
            </a:r>
          </a:p>
          <a:p>
            <a:pPr marL="356232" lvl="1">
              <a:lnSpc>
                <a:spcPts val="4091"/>
              </a:lnSpc>
            </a:pPr>
            <a:r>
              <a:rPr lang="sr-Latn-RS" sz="2400" dirty="0">
                <a:solidFill>
                  <a:schemeClr val="bg1"/>
                </a:solidFill>
                <a:latin typeface="Montserrat"/>
              </a:rPr>
              <a:t>Project No. 2021-1-ProjectRS01-KA220-HED-000027585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Шема финансирања: </a:t>
            </a:r>
            <a:r>
              <a:rPr lang="sr-Latn-RS" sz="2400" dirty="0" err="1">
                <a:solidFill>
                  <a:schemeClr val="bg1"/>
                </a:solidFill>
                <a:latin typeface="Montserrat"/>
              </a:rPr>
              <a:t>Erasmus</a:t>
            </a:r>
            <a:r>
              <a:rPr lang="sr-Latn-RS" sz="2400" dirty="0">
                <a:solidFill>
                  <a:schemeClr val="bg1"/>
                </a:solidFill>
                <a:latin typeface="Montserrat"/>
              </a:rPr>
              <a:t>+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E2FD8505-F825-4558-8377-1E5BFC3F6F62}"/>
              </a:ext>
            </a:extLst>
          </p:cNvPr>
          <p:cNvSpPr txBox="1"/>
          <p:nvPr/>
        </p:nvSpPr>
        <p:spPr>
          <a:xfrm>
            <a:off x="12702215" y="7907247"/>
            <a:ext cx="26371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www.azk.gov.rs</a:t>
            </a:r>
          </a:p>
        </p:txBody>
      </p:sp>
    </p:spTree>
    <p:extLst>
      <p:ext uri="{BB962C8B-B14F-4D97-AF65-F5344CB8AC3E}">
        <p14:creationId xmlns:p14="http://schemas.microsoft.com/office/powerpoint/2010/main" val="133904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58423" y="3795128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AF1008AF-65FB-73BF-8E9C-CB8493D0F06F}"/>
              </a:ext>
            </a:extLst>
          </p:cNvPr>
          <p:cNvSpPr/>
          <p:nvPr/>
        </p:nvSpPr>
        <p:spPr>
          <a:xfrm>
            <a:off x="8839200" y="9029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7CC718BD-9B77-09FA-8EE1-80B6AC6C4B93}"/>
              </a:ext>
            </a:extLst>
          </p:cNvPr>
          <p:cNvSpPr/>
          <p:nvPr/>
        </p:nvSpPr>
        <p:spPr>
          <a:xfrm>
            <a:off x="685800" y="19431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BAB9185A-E70B-273E-0CF8-216340C7E68E}"/>
              </a:ext>
            </a:extLst>
          </p:cNvPr>
          <p:cNvSpPr/>
          <p:nvPr/>
        </p:nvSpPr>
        <p:spPr>
          <a:xfrm>
            <a:off x="15544800" y="68199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68576" y="3975322"/>
            <a:ext cx="9393460" cy="135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4"/>
              </a:lnSpc>
            </a:pPr>
            <a:r>
              <a:rPr lang="en-US" sz="10693" spc="-213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</a:p>
        </p:txBody>
      </p:sp>
      <p:sp>
        <p:nvSpPr>
          <p:cNvPr id="3" name="Freeform 3"/>
          <p:cNvSpPr/>
          <p:nvPr/>
        </p:nvSpPr>
        <p:spPr>
          <a:xfrm>
            <a:off x="9937705" y="2234284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174518" y="87718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738" y="115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796631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874950" y="1369702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5" y="0"/>
                </a:lnTo>
                <a:lnTo>
                  <a:pt x="1062755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1190625"/>
            <a:ext cx="527434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5545681" y="5847172"/>
            <a:ext cx="7721294" cy="172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i="1" spc="59" dirty="0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ИЗРАДА СМЕРНИЦА ЗА ПРИМЕНУ МИКРОКРЕДЕНЦИЈАЛА У ВИСОКОМ ОБРАЗОВАЊУ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i="1" spc="59" dirty="0">
              <a:solidFill>
                <a:srgbClr val="000000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545681" y="2743190"/>
            <a:ext cx="7721294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spc="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РЕЗУЛТАТИ ПРОЈЕКТА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92123" y="342901"/>
            <a:ext cx="9172733" cy="9643006"/>
            <a:chOff x="0" y="0"/>
            <a:chExt cx="2681500" cy="29280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81500" cy="2928083"/>
            </a:xfrm>
            <a:custGeom>
              <a:avLst/>
              <a:gdLst/>
              <a:ahLst/>
              <a:cxnLst/>
              <a:rect l="l" t="t" r="r" b="b"/>
              <a:pathLst>
                <a:path w="2681500" h="2928083">
                  <a:moveTo>
                    <a:pt x="0" y="0"/>
                  </a:moveTo>
                  <a:lnTo>
                    <a:pt x="2681500" y="0"/>
                  </a:lnTo>
                  <a:lnTo>
                    <a:pt x="2681500" y="2928083"/>
                  </a:lnTo>
                  <a:lnTo>
                    <a:pt x="0" y="292808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81500" cy="29661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582960" y="958049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Циљ</a:t>
            </a:r>
            <a:r>
              <a:rPr lang="en-US" sz="6300" spc="-126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пројекта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63712" y="2854155"/>
            <a:ext cx="9624288" cy="168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Подршка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европском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приступу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микрокреденцијалима</a:t>
            </a: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Омогућавање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њиховог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увођења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Србији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330"/>
              </a:lnSpc>
            </a:pP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92741" y="7018599"/>
            <a:ext cx="8918732" cy="210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Анализа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правног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Сертификација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бодовање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Обезбеђење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квалитета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700" lvl="1" indent="-323850" algn="l">
              <a:lnSpc>
                <a:spcPts val="333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националним</a:t>
            </a:r>
            <a:r>
              <a:rPr lang="en-US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квалификацијама</a:t>
            </a:r>
            <a:endParaRPr lang="en-US" sz="3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7259300" y="10287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00507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65456" y="160125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760782" y="96949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668385" y="5317707"/>
            <a:ext cx="6571535" cy="1087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Активности</a:t>
            </a:r>
            <a:endParaRPr lang="en-US" sz="6300" spc="-126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8985829" y="586157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1028700"/>
            <a:ext cx="6309226" cy="9255943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6180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 advClick="0" advTm="19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2900"/>
            <a:ext cx="10058400" cy="9558754"/>
            <a:chOff x="0" y="0"/>
            <a:chExt cx="339185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91855" cy="2709333"/>
            </a:xfrm>
            <a:custGeom>
              <a:avLst/>
              <a:gdLst/>
              <a:ahLst/>
              <a:cxnLst/>
              <a:rect l="l" t="t" r="r" b="b"/>
              <a:pathLst>
                <a:path w="3391855" h="2709333">
                  <a:moveTo>
                    <a:pt x="0" y="0"/>
                  </a:moveTo>
                  <a:lnTo>
                    <a:pt x="3391855" y="0"/>
                  </a:lnTo>
                  <a:lnTo>
                    <a:pt x="339185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91855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sr-Cyrl-RS">
                <a:latin typeface="Monotype Corsiva" panose="03010101010201010101" pitchFamily="66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96546" y="9610725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221061" y="528872"/>
            <a:ext cx="5970754" cy="1151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6300" spc="-142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Партнери</a:t>
            </a:r>
            <a:r>
              <a:rPr lang="en-US" sz="6300" spc="-142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-118176" y="2196256"/>
            <a:ext cx="617004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 algn="just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ea typeface="Montserrat"/>
                <a:cs typeface="Montserrat"/>
                <a:sym typeface="Montserrat"/>
              </a:rPr>
              <a:t>Универзитет  у  Београду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118176" y="3629007"/>
            <a:ext cx="7143004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 algn="l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ea typeface="Montserrat"/>
                <a:cs typeface="Montserrat"/>
                <a:sym typeface="Montserrat"/>
              </a:rPr>
              <a:t>Агенција за квалификације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118176" y="5197267"/>
            <a:ext cx="714300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Универзитет FH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Joanneum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Грац, Аустрија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118531" y="6931053"/>
            <a:ext cx="859441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Универзитет у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Љеиди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Шпанија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118531" y="8188589"/>
            <a:ext cx="8594412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5" lvl="1" indent="-367027">
              <a:lnSpc>
                <a:spcPts val="3773"/>
              </a:lnSpc>
              <a:buFont typeface="Arial"/>
              <a:buChar char="•"/>
            </a:pP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ACCEU, </a:t>
            </a:r>
            <a:r>
              <a:rPr lang="sr-Cyrl-RS" sz="3399" dirty="0" err="1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Мунстер</a:t>
            </a:r>
            <a:r>
              <a:rPr lang="sr-Cyrl-RS" sz="3399" dirty="0">
                <a:solidFill>
                  <a:srgbClr val="FFFFFF"/>
                </a:solidFill>
                <a:latin typeface="Monotype Corsiva" panose="03010101010201010101" pitchFamily="66" charset="0"/>
                <a:sym typeface="Montserrat"/>
              </a:rPr>
              <a:t>, Немачка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EAEA19-E7C6-4F8E-8874-56B3DA9DEA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1442" y="1072005"/>
            <a:ext cx="7754784" cy="8466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9000">
        <p:fade/>
      </p:transition>
    </mc:Choice>
    <mc:Fallback xmlns=""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81800" y="190500"/>
            <a:ext cx="12725400" cy="9733480"/>
            <a:chOff x="-356934" y="-38100"/>
            <a:chExt cx="3130502" cy="2747433"/>
          </a:xfrm>
        </p:grpSpPr>
        <p:sp>
          <p:nvSpPr>
            <p:cNvPr id="3" name="Freeform 3"/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8774" y="942739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7760" y="481904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00" y="876173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07510" y="103815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803656" y="2443826"/>
            <a:ext cx="9557595" cy="5723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Национални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оквир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Стандарди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квалификација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одраслих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Повезивање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са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тржиштем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рада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987"/>
              </a:lnSpc>
            </a:pP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69077" lvl="1" indent="-384539" algn="l">
              <a:lnSpc>
                <a:spcPts val="4987"/>
              </a:lnSpc>
              <a:buFont typeface="Arial"/>
              <a:buChar char="•"/>
            </a:pP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Признавање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страних</a:t>
            </a:r>
            <a:r>
              <a:rPr lang="en-US" sz="3562" spc="85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62" spc="85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исправа</a:t>
            </a:r>
            <a:endParaRPr lang="en-US" sz="3562" spc="85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537211" y="363020"/>
            <a:ext cx="7111896" cy="121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40"/>
              </a:lnSpc>
            </a:pPr>
            <a:r>
              <a:rPr lang="en-US" sz="6300" spc="-142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Допринос</a:t>
            </a:r>
            <a:r>
              <a:rPr lang="en-US" sz="7100" spc="-142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АЗК</a:t>
            </a:r>
          </a:p>
        </p:txBody>
      </p:sp>
      <p:sp>
        <p:nvSpPr>
          <p:cNvPr id="13" name="Freeform 13"/>
          <p:cNvSpPr/>
          <p:nvPr/>
        </p:nvSpPr>
        <p:spPr>
          <a:xfrm>
            <a:off x="5208" y="-17874"/>
            <a:ext cx="5660892" cy="8107656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fade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01093"/>
            <a:ext cx="10018776" cy="5701935"/>
            <a:chOff x="0" y="0"/>
            <a:chExt cx="2697056" cy="1678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7056" cy="1678666"/>
            </a:xfrm>
            <a:custGeom>
              <a:avLst/>
              <a:gdLst/>
              <a:ahLst/>
              <a:cxnLst/>
              <a:rect l="l" t="t" r="r" b="b"/>
              <a:pathLst>
                <a:path w="2697056" h="1678666">
                  <a:moveTo>
                    <a:pt x="0" y="0"/>
                  </a:moveTo>
                  <a:lnTo>
                    <a:pt x="2697056" y="0"/>
                  </a:lnTo>
                  <a:lnTo>
                    <a:pt x="2697056" y="1678666"/>
                  </a:lnTo>
                  <a:lnTo>
                    <a:pt x="0" y="1678666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97056" cy="1716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440682" y="-31958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39031" y="970162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999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48946" y="9410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600505" y="22797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98485" y="4040036"/>
            <a:ext cx="9510966" cy="4777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Компилација примера добре праксе </a:t>
            </a:r>
          </a:p>
          <a:p>
            <a:pPr algn="l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Модел правног оквира, сертификације и квалитета</a:t>
            </a:r>
          </a:p>
          <a:p>
            <a:pPr algn="l">
              <a:lnSpc>
                <a:spcPts val="4716"/>
              </a:lnSpc>
            </a:pPr>
            <a:endParaRPr lang="sr-Cyrl-R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27343" lvl="1" indent="-363671" algn="l">
              <a:lnSpc>
                <a:spcPts val="4716"/>
              </a:lnSpc>
              <a:buFont typeface="Arial"/>
              <a:buChar char="•"/>
            </a:pP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Водич за примену микрокреденцијала – </a:t>
            </a:r>
            <a:r>
              <a:rPr lang="sr-Cyrl-RS" sz="3368" spc="8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  <a:r>
              <a:rPr lang="sr-Cyrl-RS" sz="3368" spc="8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1703598"/>
            <a:ext cx="4686300" cy="1071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20"/>
              </a:lnSpc>
            </a:pPr>
            <a:r>
              <a:rPr lang="sr-Cyrl-RS" sz="6300" b="1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Резултати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068161" y="1703598"/>
            <a:ext cx="6421354" cy="7399430"/>
          </a:xfrm>
          <a:custGeom>
            <a:avLst/>
            <a:gdLst/>
            <a:ahLst/>
            <a:cxnLst/>
            <a:rect l="l" t="t" r="r" b="b"/>
            <a:pathLst>
              <a:path w="6421354" h="5353804">
                <a:moveTo>
                  <a:pt x="0" y="0"/>
                </a:moveTo>
                <a:lnTo>
                  <a:pt x="6421354" y="0"/>
                </a:lnTo>
                <a:lnTo>
                  <a:pt x="6421354" y="5353804"/>
                </a:lnTo>
                <a:lnTo>
                  <a:pt x="0" y="5353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6DE7F6-2540-F043-4895-E321BAE06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7346" y="148737"/>
            <a:ext cx="3910885" cy="20704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000">
        <p:blinds dir="vert"/>
      </p:transition>
    </mc:Choice>
    <mc:Fallback xmlns="">
      <p:transition spd="slow" advClick="0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9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4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B599B9-7E94-649A-7B34-BD08F52678CF}"/>
              </a:ext>
            </a:extLst>
          </p:cNvPr>
          <p:cNvSpPr txBox="1"/>
          <p:nvPr/>
        </p:nvSpPr>
        <p:spPr>
          <a:xfrm>
            <a:off x="4114800" y="1409700"/>
            <a:ext cx="9144000" cy="1299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672" lvl="1" algn="ctr">
              <a:lnSpc>
                <a:spcPts val="4716"/>
              </a:lnSpc>
            </a:pPr>
            <a:r>
              <a:rPr lang="sr-Cyrl-RS" sz="4800" spc="80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Водич за примену микрокреденцијала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99D5CAE-37E9-239C-1CAC-588FC6F1B46E}"/>
              </a:ext>
            </a:extLst>
          </p:cNvPr>
          <p:cNvSpPr/>
          <p:nvPr/>
        </p:nvSpPr>
        <p:spPr>
          <a:xfrm>
            <a:off x="3701223" y="3795128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024A8E8-D40D-BD02-4107-B996D2EE0B80}"/>
              </a:ext>
            </a:extLst>
          </p:cNvPr>
          <p:cNvSpPr/>
          <p:nvPr/>
        </p:nvSpPr>
        <p:spPr>
          <a:xfrm flipH="1" flipV="1">
            <a:off x="0" y="2024063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3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64CA7882-ABE5-0452-E4EC-AF0767861C6D}"/>
              </a:ext>
            </a:extLst>
          </p:cNvPr>
          <p:cNvSpPr/>
          <p:nvPr/>
        </p:nvSpPr>
        <p:spPr>
          <a:xfrm>
            <a:off x="9937705" y="2234284"/>
            <a:ext cx="8881673" cy="8052716"/>
          </a:xfrm>
          <a:custGeom>
            <a:avLst/>
            <a:gdLst/>
            <a:ahLst/>
            <a:cxnLst/>
            <a:rect l="l" t="t" r="r" b="b"/>
            <a:pathLst>
              <a:path w="8881673" h="8052716">
                <a:moveTo>
                  <a:pt x="0" y="0"/>
                </a:moveTo>
                <a:lnTo>
                  <a:pt x="8881672" y="0"/>
                </a:lnTo>
                <a:lnTo>
                  <a:pt x="8881672" y="8052716"/>
                </a:lnTo>
                <a:lnTo>
                  <a:pt x="0" y="8052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5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64518" y="-2068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5334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670" y="-45302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01828" y="980053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9200" y="12065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 flipV="1">
            <a:off x="0" y="2024063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6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276600" y="670882"/>
            <a:ext cx="9690619" cy="107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контекст</a:t>
            </a:r>
            <a:endParaRPr lang="en-US" sz="63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412056" y="8123125"/>
            <a:ext cx="11189159" cy="1144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(2018)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Министарска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конференција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Паризу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spc="79" dirty="0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162548" y="3009900"/>
            <a:ext cx="11189159" cy="1144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(2022)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Савет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ЕУ: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Препорука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за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европски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spc="79" dirty="0" err="1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приступ</a:t>
            </a:r>
            <a:r>
              <a:rPr lang="en-US" sz="3299" spc="79" dirty="0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 микрокреденцијалима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633872" y="2662692"/>
            <a:ext cx="3505200" cy="7581900"/>
          </a:xfrm>
          <a:custGeom>
            <a:avLst/>
            <a:gdLst/>
            <a:ahLst/>
            <a:cxnLst/>
            <a:rect l="l" t="t" r="r" b="b"/>
            <a:pathLst>
              <a:path w="3281130" h="6268154">
                <a:moveTo>
                  <a:pt x="0" y="0"/>
                </a:moveTo>
                <a:lnTo>
                  <a:pt x="3281129" y="0"/>
                </a:lnTo>
                <a:lnTo>
                  <a:pt x="3281129" y="6268155"/>
                </a:lnTo>
                <a:lnTo>
                  <a:pt x="0" y="62681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1000"/>
            </a:blip>
            <a:stretch>
              <a:fillRect l="247" r="-106788" b="-1231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2000">
        <p:comb/>
      </p:transition>
    </mc:Choice>
    <mc:Fallback xmlns="">
      <p:transition spd="slow" advClick="0" advTm="1200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386</Words>
  <Application>Microsoft Office PowerPoint</Application>
  <PresentationFormat>Custom</PresentationFormat>
  <Paragraphs>92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Anaktoria</vt:lpstr>
      <vt:lpstr>Calibri</vt:lpstr>
      <vt:lpstr>Arial</vt:lpstr>
      <vt:lpstr>Montserrat</vt:lpstr>
      <vt:lpstr>Monotype Corsiva</vt:lpstr>
      <vt:lpstr>Montserrat Italics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Business Project Presentation</dc:title>
  <dc:creator>PC</dc:creator>
  <cp:lastModifiedBy>ZEKA x</cp:lastModifiedBy>
  <cp:revision>155</cp:revision>
  <dcterms:created xsi:type="dcterms:W3CDTF">2006-08-16T00:00:00Z</dcterms:created>
  <dcterms:modified xsi:type="dcterms:W3CDTF">2025-09-22T23:28:05Z</dcterms:modified>
  <dc:identifier>DAGzEdP-S3A</dc:identifier>
</cp:coreProperties>
</file>