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7620000" cy="19050000"/>
  <p:notesSz cx="6858000" cy="9144000"/>
  <p:embeddedFontLst>
    <p:embeddedFont>
      <p:font typeface="Arimo" panose="020B0604020202020204" charset="0"/>
      <p:regular r:id="rId3"/>
    </p:embeddedFont>
    <p:embeddedFont>
      <p:font typeface="Arimo Bold" panose="020B0604020202020204" charset="0"/>
      <p:regular r:id="rId4"/>
    </p:embeddedFon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Open Sans" panose="020B0604020202020204" charset="0"/>
      <p:regular r:id="rId9"/>
    </p:embeddedFont>
    <p:embeddedFont>
      <p:font typeface="Open Sans Bold" panose="020B0604020202020204" charset="0"/>
      <p:regular r:id="rId10"/>
    </p:embeddedFont>
    <p:embeddedFont>
      <p:font typeface="Open Sauce Italics" panose="020B0604020202020204" charset="-18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81" d="100"/>
          <a:sy n="81" d="100"/>
        </p:scale>
        <p:origin x="1814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viewProps" Target="viewProp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tableStyles" Target="tableStyles.xml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407924"/>
            <a:ext cx="7620000" cy="3113958"/>
            <a:chOff x="0" y="0"/>
            <a:chExt cx="2709333" cy="11071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1107185"/>
            </a:xfrm>
            <a:custGeom>
              <a:avLst/>
              <a:gdLst/>
              <a:ahLst/>
              <a:cxnLst/>
              <a:rect l="l" t="t" r="r" b="b"/>
              <a:pathLst>
                <a:path w="2709333" h="1107185">
                  <a:moveTo>
                    <a:pt x="0" y="0"/>
                  </a:moveTo>
                  <a:lnTo>
                    <a:pt x="2709333" y="0"/>
                  </a:lnTo>
                  <a:lnTo>
                    <a:pt x="2709333" y="1107185"/>
                  </a:lnTo>
                  <a:lnTo>
                    <a:pt x="0" y="1107185"/>
                  </a:lnTo>
                  <a:close/>
                </a:path>
              </a:pathLst>
            </a:custGeom>
            <a:gradFill rotWithShape="1">
              <a:gsLst>
                <a:gs pos="0">
                  <a:srgbClr val="6196FF">
                    <a:alpha val="100000"/>
                  </a:srgbClr>
                </a:gs>
                <a:gs pos="100000">
                  <a:srgbClr val="181150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0"/>
              <a:ext cx="2709333" cy="11071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8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42685" y="4798108"/>
            <a:ext cx="6630143" cy="1515180"/>
            <a:chOff x="0" y="0"/>
            <a:chExt cx="884019" cy="20202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84019" cy="202024"/>
            </a:xfrm>
            <a:custGeom>
              <a:avLst/>
              <a:gdLst/>
              <a:ahLst/>
              <a:cxnLst/>
              <a:rect l="l" t="t" r="r" b="b"/>
              <a:pathLst>
                <a:path w="884019" h="202024">
                  <a:moveTo>
                    <a:pt x="101012" y="0"/>
                  </a:moveTo>
                  <a:lnTo>
                    <a:pt x="783007" y="0"/>
                  </a:lnTo>
                  <a:cubicBezTo>
                    <a:pt x="838794" y="0"/>
                    <a:pt x="884019" y="45225"/>
                    <a:pt x="884019" y="101012"/>
                  </a:cubicBezTo>
                  <a:lnTo>
                    <a:pt x="884019" y="101012"/>
                  </a:lnTo>
                  <a:cubicBezTo>
                    <a:pt x="884019" y="156799"/>
                    <a:pt x="838794" y="202024"/>
                    <a:pt x="783007" y="202024"/>
                  </a:cubicBezTo>
                  <a:lnTo>
                    <a:pt x="101012" y="202024"/>
                  </a:lnTo>
                  <a:cubicBezTo>
                    <a:pt x="45225" y="202024"/>
                    <a:pt x="0" y="156799"/>
                    <a:pt x="0" y="101012"/>
                  </a:cubicBezTo>
                  <a:lnTo>
                    <a:pt x="0" y="101012"/>
                  </a:lnTo>
                  <a:cubicBezTo>
                    <a:pt x="0" y="45225"/>
                    <a:pt x="45225" y="0"/>
                    <a:pt x="10101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6196FF">
                    <a:alpha val="100000"/>
                  </a:srgbClr>
                </a:gs>
                <a:gs pos="100000">
                  <a:srgbClr val="181150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0"/>
              <a:ext cx="884019" cy="2020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8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79951" y="8103340"/>
            <a:ext cx="7196962" cy="1456802"/>
            <a:chOff x="0" y="0"/>
            <a:chExt cx="959595" cy="19424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59595" cy="194240"/>
            </a:xfrm>
            <a:custGeom>
              <a:avLst/>
              <a:gdLst/>
              <a:ahLst/>
              <a:cxnLst/>
              <a:rect l="l" t="t" r="r" b="b"/>
              <a:pathLst>
                <a:path w="959595" h="194240">
                  <a:moveTo>
                    <a:pt x="97120" y="0"/>
                  </a:moveTo>
                  <a:lnTo>
                    <a:pt x="862475" y="0"/>
                  </a:lnTo>
                  <a:cubicBezTo>
                    <a:pt x="888233" y="0"/>
                    <a:pt x="912936" y="10232"/>
                    <a:pt x="931149" y="28446"/>
                  </a:cubicBezTo>
                  <a:cubicBezTo>
                    <a:pt x="949363" y="46659"/>
                    <a:pt x="959595" y="71362"/>
                    <a:pt x="959595" y="97120"/>
                  </a:cubicBezTo>
                  <a:lnTo>
                    <a:pt x="959595" y="97120"/>
                  </a:lnTo>
                  <a:cubicBezTo>
                    <a:pt x="959595" y="122878"/>
                    <a:pt x="949363" y="147581"/>
                    <a:pt x="931149" y="165794"/>
                  </a:cubicBezTo>
                  <a:cubicBezTo>
                    <a:pt x="912936" y="184008"/>
                    <a:pt x="888233" y="194240"/>
                    <a:pt x="862475" y="194240"/>
                  </a:cubicBezTo>
                  <a:lnTo>
                    <a:pt x="97120" y="194240"/>
                  </a:lnTo>
                  <a:cubicBezTo>
                    <a:pt x="71362" y="194240"/>
                    <a:pt x="46659" y="184008"/>
                    <a:pt x="28446" y="165794"/>
                  </a:cubicBezTo>
                  <a:cubicBezTo>
                    <a:pt x="10232" y="147581"/>
                    <a:pt x="0" y="122878"/>
                    <a:pt x="0" y="97120"/>
                  </a:cubicBezTo>
                  <a:lnTo>
                    <a:pt x="0" y="97120"/>
                  </a:lnTo>
                  <a:cubicBezTo>
                    <a:pt x="0" y="71362"/>
                    <a:pt x="10232" y="46659"/>
                    <a:pt x="28446" y="28446"/>
                  </a:cubicBezTo>
                  <a:cubicBezTo>
                    <a:pt x="46659" y="10232"/>
                    <a:pt x="71362" y="0"/>
                    <a:pt x="9712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6196FF">
                    <a:alpha val="100000"/>
                  </a:srgbClr>
                </a:gs>
                <a:gs pos="100000">
                  <a:srgbClr val="181150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0" y="0"/>
              <a:ext cx="959595" cy="1942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8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87648" y="16137924"/>
            <a:ext cx="7080303" cy="1463931"/>
            <a:chOff x="0" y="0"/>
            <a:chExt cx="944040" cy="19519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44040" cy="195191"/>
            </a:xfrm>
            <a:custGeom>
              <a:avLst/>
              <a:gdLst/>
              <a:ahLst/>
              <a:cxnLst/>
              <a:rect l="l" t="t" r="r" b="b"/>
              <a:pathLst>
                <a:path w="944040" h="195191">
                  <a:moveTo>
                    <a:pt x="97595" y="0"/>
                  </a:moveTo>
                  <a:lnTo>
                    <a:pt x="846445" y="0"/>
                  </a:lnTo>
                  <a:cubicBezTo>
                    <a:pt x="900346" y="0"/>
                    <a:pt x="944040" y="43695"/>
                    <a:pt x="944040" y="97595"/>
                  </a:cubicBezTo>
                  <a:lnTo>
                    <a:pt x="944040" y="97595"/>
                  </a:lnTo>
                  <a:cubicBezTo>
                    <a:pt x="944040" y="151496"/>
                    <a:pt x="900346" y="195191"/>
                    <a:pt x="846445" y="195191"/>
                  </a:cubicBezTo>
                  <a:lnTo>
                    <a:pt x="97595" y="195191"/>
                  </a:lnTo>
                  <a:cubicBezTo>
                    <a:pt x="43695" y="195191"/>
                    <a:pt x="0" y="151496"/>
                    <a:pt x="0" y="97595"/>
                  </a:cubicBezTo>
                  <a:lnTo>
                    <a:pt x="0" y="97595"/>
                  </a:lnTo>
                  <a:cubicBezTo>
                    <a:pt x="0" y="43695"/>
                    <a:pt x="43695" y="0"/>
                    <a:pt x="975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6196FF">
                    <a:alpha val="100000"/>
                  </a:srgbClr>
                </a:gs>
                <a:gs pos="100000">
                  <a:srgbClr val="181150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3" name="TextBox 13"/>
            <p:cNvSpPr txBox="1"/>
            <p:nvPr/>
          </p:nvSpPr>
          <p:spPr>
            <a:xfrm>
              <a:off x="0" y="0"/>
              <a:ext cx="944040" cy="1951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8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59275" y="6494262"/>
            <a:ext cx="6991508" cy="1428103"/>
            <a:chOff x="0" y="0"/>
            <a:chExt cx="932201" cy="19041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32201" cy="190414"/>
            </a:xfrm>
            <a:custGeom>
              <a:avLst/>
              <a:gdLst/>
              <a:ahLst/>
              <a:cxnLst/>
              <a:rect l="l" t="t" r="r" b="b"/>
              <a:pathLst>
                <a:path w="932201" h="190414">
                  <a:moveTo>
                    <a:pt x="95207" y="0"/>
                  </a:moveTo>
                  <a:lnTo>
                    <a:pt x="836994" y="0"/>
                  </a:lnTo>
                  <a:cubicBezTo>
                    <a:pt x="889576" y="0"/>
                    <a:pt x="932201" y="42626"/>
                    <a:pt x="932201" y="95207"/>
                  </a:cubicBezTo>
                  <a:lnTo>
                    <a:pt x="932201" y="95207"/>
                  </a:lnTo>
                  <a:cubicBezTo>
                    <a:pt x="932201" y="147788"/>
                    <a:pt x="889576" y="190414"/>
                    <a:pt x="836994" y="190414"/>
                  </a:cubicBezTo>
                  <a:lnTo>
                    <a:pt x="95207" y="190414"/>
                  </a:lnTo>
                  <a:cubicBezTo>
                    <a:pt x="42626" y="190414"/>
                    <a:pt x="0" y="147788"/>
                    <a:pt x="0" y="95207"/>
                  </a:cubicBezTo>
                  <a:lnTo>
                    <a:pt x="0" y="95207"/>
                  </a:lnTo>
                  <a:cubicBezTo>
                    <a:pt x="0" y="42626"/>
                    <a:pt x="42626" y="0"/>
                    <a:pt x="9520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6196FF">
                    <a:alpha val="100000"/>
                  </a:srgbClr>
                </a:gs>
                <a:gs pos="100000">
                  <a:srgbClr val="181150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6" name="TextBox 16"/>
            <p:cNvSpPr txBox="1"/>
            <p:nvPr/>
          </p:nvSpPr>
          <p:spPr>
            <a:xfrm>
              <a:off x="0" y="0"/>
              <a:ext cx="932201" cy="1904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8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359275" y="9741117"/>
            <a:ext cx="7196962" cy="1417230"/>
            <a:chOff x="0" y="0"/>
            <a:chExt cx="959595" cy="188964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959595" cy="188964"/>
            </a:xfrm>
            <a:custGeom>
              <a:avLst/>
              <a:gdLst/>
              <a:ahLst/>
              <a:cxnLst/>
              <a:rect l="l" t="t" r="r" b="b"/>
              <a:pathLst>
                <a:path w="959595" h="188964">
                  <a:moveTo>
                    <a:pt x="94482" y="0"/>
                  </a:moveTo>
                  <a:lnTo>
                    <a:pt x="865113" y="0"/>
                  </a:lnTo>
                  <a:cubicBezTo>
                    <a:pt x="890171" y="0"/>
                    <a:pt x="914203" y="9954"/>
                    <a:pt x="931922" y="27673"/>
                  </a:cubicBezTo>
                  <a:cubicBezTo>
                    <a:pt x="949641" y="45392"/>
                    <a:pt x="959595" y="69424"/>
                    <a:pt x="959595" y="94482"/>
                  </a:cubicBezTo>
                  <a:lnTo>
                    <a:pt x="959595" y="94482"/>
                  </a:lnTo>
                  <a:cubicBezTo>
                    <a:pt x="959595" y="119540"/>
                    <a:pt x="949641" y="143572"/>
                    <a:pt x="931922" y="161291"/>
                  </a:cubicBezTo>
                  <a:cubicBezTo>
                    <a:pt x="914203" y="179010"/>
                    <a:pt x="890171" y="188964"/>
                    <a:pt x="865113" y="188964"/>
                  </a:cubicBezTo>
                  <a:lnTo>
                    <a:pt x="94482" y="188964"/>
                  </a:lnTo>
                  <a:cubicBezTo>
                    <a:pt x="69424" y="188964"/>
                    <a:pt x="45392" y="179010"/>
                    <a:pt x="27673" y="161291"/>
                  </a:cubicBezTo>
                  <a:cubicBezTo>
                    <a:pt x="9954" y="143572"/>
                    <a:pt x="0" y="119540"/>
                    <a:pt x="0" y="94482"/>
                  </a:cubicBezTo>
                  <a:lnTo>
                    <a:pt x="0" y="94482"/>
                  </a:lnTo>
                  <a:cubicBezTo>
                    <a:pt x="0" y="69424"/>
                    <a:pt x="9954" y="45392"/>
                    <a:pt x="27673" y="27673"/>
                  </a:cubicBezTo>
                  <a:cubicBezTo>
                    <a:pt x="45392" y="9954"/>
                    <a:pt x="69424" y="0"/>
                    <a:pt x="9448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6196FF">
                    <a:alpha val="100000"/>
                  </a:srgbClr>
                </a:gs>
                <a:gs pos="100000">
                  <a:srgbClr val="181150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9" name="TextBox 19"/>
            <p:cNvSpPr txBox="1"/>
            <p:nvPr/>
          </p:nvSpPr>
          <p:spPr>
            <a:xfrm>
              <a:off x="0" y="0"/>
              <a:ext cx="959595" cy="1889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8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5830616" y="4944926"/>
            <a:ext cx="1272312" cy="1227273"/>
            <a:chOff x="0" y="0"/>
            <a:chExt cx="821341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21341" cy="812800"/>
            </a:xfrm>
            <a:custGeom>
              <a:avLst/>
              <a:gdLst/>
              <a:ahLst/>
              <a:cxnLst/>
              <a:rect l="l" t="t" r="r" b="b"/>
              <a:pathLst>
                <a:path w="821341" h="812800">
                  <a:moveTo>
                    <a:pt x="410671" y="0"/>
                  </a:moveTo>
                  <a:cubicBezTo>
                    <a:pt x="183863" y="0"/>
                    <a:pt x="0" y="181951"/>
                    <a:pt x="0" y="406400"/>
                  </a:cubicBezTo>
                  <a:cubicBezTo>
                    <a:pt x="0" y="630849"/>
                    <a:pt x="183863" y="812800"/>
                    <a:pt x="410671" y="812800"/>
                  </a:cubicBezTo>
                  <a:cubicBezTo>
                    <a:pt x="637478" y="812800"/>
                    <a:pt x="821341" y="630849"/>
                    <a:pt x="821341" y="406400"/>
                  </a:cubicBezTo>
                  <a:cubicBezTo>
                    <a:pt x="821341" y="181951"/>
                    <a:pt x="637478" y="0"/>
                    <a:pt x="410671" y="0"/>
                  </a:cubicBezTo>
                  <a:close/>
                </a:path>
              </a:pathLst>
            </a:custGeom>
            <a:solidFill>
              <a:srgbClr val="FFFFFF"/>
            </a:solidFill>
            <a:ln w="142875" cap="sq">
              <a:solidFill>
                <a:srgbClr val="181150"/>
              </a:solidFill>
              <a:prstDash val="solid"/>
              <a:miter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77001" y="76200"/>
              <a:ext cx="66734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8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6205579" y="8250411"/>
            <a:ext cx="1202902" cy="1117571"/>
            <a:chOff x="0" y="0"/>
            <a:chExt cx="812800" cy="802296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02296"/>
            </a:xfrm>
            <a:custGeom>
              <a:avLst/>
              <a:gdLst/>
              <a:ahLst/>
              <a:cxnLst/>
              <a:rect l="l" t="t" r="r" b="b"/>
              <a:pathLst>
                <a:path w="812800" h="802296">
                  <a:moveTo>
                    <a:pt x="406400" y="0"/>
                  </a:moveTo>
                  <a:cubicBezTo>
                    <a:pt x="181951" y="0"/>
                    <a:pt x="0" y="179600"/>
                    <a:pt x="0" y="401148"/>
                  </a:cubicBezTo>
                  <a:cubicBezTo>
                    <a:pt x="0" y="622696"/>
                    <a:pt x="181951" y="802296"/>
                    <a:pt x="406400" y="802296"/>
                  </a:cubicBezTo>
                  <a:cubicBezTo>
                    <a:pt x="630849" y="802296"/>
                    <a:pt x="812800" y="622696"/>
                    <a:pt x="812800" y="401148"/>
                  </a:cubicBezTo>
                  <a:cubicBezTo>
                    <a:pt x="812800" y="179600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142875" cap="sq">
              <a:solidFill>
                <a:srgbClr val="181150"/>
              </a:solidFill>
              <a:prstDash val="solid"/>
              <a:miter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76200" y="75215"/>
              <a:ext cx="660400" cy="6518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8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538112" y="6631382"/>
            <a:ext cx="1237679" cy="1160470"/>
            <a:chOff x="0" y="0"/>
            <a:chExt cx="812800" cy="793838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793838"/>
            </a:xfrm>
            <a:custGeom>
              <a:avLst/>
              <a:gdLst/>
              <a:ahLst/>
              <a:cxnLst/>
              <a:rect l="l" t="t" r="r" b="b"/>
              <a:pathLst>
                <a:path w="812800" h="793838">
                  <a:moveTo>
                    <a:pt x="406400" y="0"/>
                  </a:moveTo>
                  <a:cubicBezTo>
                    <a:pt x="181951" y="0"/>
                    <a:pt x="0" y="177707"/>
                    <a:pt x="0" y="396919"/>
                  </a:cubicBezTo>
                  <a:cubicBezTo>
                    <a:pt x="0" y="616131"/>
                    <a:pt x="181951" y="793838"/>
                    <a:pt x="406400" y="793838"/>
                  </a:cubicBezTo>
                  <a:cubicBezTo>
                    <a:pt x="630849" y="793838"/>
                    <a:pt x="812800" y="616131"/>
                    <a:pt x="812800" y="396919"/>
                  </a:cubicBezTo>
                  <a:cubicBezTo>
                    <a:pt x="812800" y="177707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142875" cap="sq">
              <a:solidFill>
                <a:srgbClr val="181150"/>
              </a:solidFill>
              <a:prstDash val="solid"/>
              <a:miter/>
            </a:ln>
          </p:spPr>
        </p:sp>
        <p:sp>
          <p:nvSpPr>
            <p:cNvPr id="28" name="TextBox 28"/>
            <p:cNvSpPr txBox="1"/>
            <p:nvPr/>
          </p:nvSpPr>
          <p:spPr>
            <a:xfrm>
              <a:off x="76200" y="74422"/>
              <a:ext cx="660400" cy="644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8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495874" y="9870064"/>
            <a:ext cx="1279917" cy="1133428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142875" cap="sq">
              <a:solidFill>
                <a:srgbClr val="181150"/>
              </a:solidFill>
              <a:prstDash val="solid"/>
              <a:miter/>
            </a:ln>
          </p:spPr>
        </p:sp>
        <p:sp>
          <p:nvSpPr>
            <p:cNvPr id="31" name="TextBox 3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8"/>
                </a:lnSpc>
              </a:pPr>
              <a:endParaRPr/>
            </a:p>
          </p:txBody>
        </p:sp>
      </p:grpSp>
      <p:sp>
        <p:nvSpPr>
          <p:cNvPr id="35" name="Freeform 35"/>
          <p:cNvSpPr/>
          <p:nvPr/>
        </p:nvSpPr>
        <p:spPr>
          <a:xfrm>
            <a:off x="6047215" y="5133834"/>
            <a:ext cx="789987" cy="769878"/>
          </a:xfrm>
          <a:custGeom>
            <a:avLst/>
            <a:gdLst/>
            <a:ahLst/>
            <a:cxnLst/>
            <a:rect l="l" t="t" r="r" b="b"/>
            <a:pathLst>
              <a:path w="789987" h="769878">
                <a:moveTo>
                  <a:pt x="0" y="0"/>
                </a:moveTo>
                <a:lnTo>
                  <a:pt x="789987" y="0"/>
                </a:lnTo>
                <a:lnTo>
                  <a:pt x="789987" y="769878"/>
                </a:lnTo>
                <a:lnTo>
                  <a:pt x="0" y="7698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>
            <a:off x="728935" y="6769301"/>
            <a:ext cx="808962" cy="808962"/>
          </a:xfrm>
          <a:custGeom>
            <a:avLst/>
            <a:gdLst/>
            <a:ahLst/>
            <a:cxnLst/>
            <a:rect l="l" t="t" r="r" b="b"/>
            <a:pathLst>
              <a:path w="808962" h="808962">
                <a:moveTo>
                  <a:pt x="0" y="0"/>
                </a:moveTo>
                <a:lnTo>
                  <a:pt x="808962" y="0"/>
                </a:lnTo>
                <a:lnTo>
                  <a:pt x="808962" y="808962"/>
                </a:lnTo>
                <a:lnTo>
                  <a:pt x="0" y="8089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37" name="Group 37"/>
          <p:cNvGrpSpPr/>
          <p:nvPr/>
        </p:nvGrpSpPr>
        <p:grpSpPr>
          <a:xfrm>
            <a:off x="0" y="18033504"/>
            <a:ext cx="7620000" cy="1016496"/>
            <a:chOff x="0" y="0"/>
            <a:chExt cx="2709333" cy="361421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2709333" cy="361421"/>
            </a:xfrm>
            <a:custGeom>
              <a:avLst/>
              <a:gdLst/>
              <a:ahLst/>
              <a:cxnLst/>
              <a:rect l="l" t="t" r="r" b="b"/>
              <a:pathLst>
                <a:path w="2709333" h="361421">
                  <a:moveTo>
                    <a:pt x="0" y="0"/>
                  </a:moveTo>
                  <a:lnTo>
                    <a:pt x="2709333" y="0"/>
                  </a:lnTo>
                  <a:lnTo>
                    <a:pt x="2709333" y="361421"/>
                  </a:lnTo>
                  <a:lnTo>
                    <a:pt x="0" y="361421"/>
                  </a:lnTo>
                  <a:close/>
                </a:path>
              </a:pathLst>
            </a:custGeom>
            <a:gradFill rotWithShape="1">
              <a:gsLst>
                <a:gs pos="0">
                  <a:srgbClr val="6196FF">
                    <a:alpha val="100000"/>
                  </a:srgbClr>
                </a:gs>
                <a:gs pos="100000">
                  <a:srgbClr val="181150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39" name="TextBox 39"/>
            <p:cNvSpPr txBox="1"/>
            <p:nvPr/>
          </p:nvSpPr>
          <p:spPr>
            <a:xfrm>
              <a:off x="0" y="0"/>
              <a:ext cx="2709333" cy="3614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8"/>
                </a:lnSpc>
              </a:pPr>
              <a:endParaRPr/>
            </a:p>
          </p:txBody>
        </p:sp>
      </p:grpSp>
      <p:sp>
        <p:nvSpPr>
          <p:cNvPr id="40" name="Freeform 40"/>
          <p:cNvSpPr/>
          <p:nvPr/>
        </p:nvSpPr>
        <p:spPr>
          <a:xfrm>
            <a:off x="1299025" y="1407924"/>
            <a:ext cx="4906554" cy="1594309"/>
          </a:xfrm>
          <a:custGeom>
            <a:avLst/>
            <a:gdLst/>
            <a:ahLst/>
            <a:cxnLst/>
            <a:rect l="l" t="t" r="r" b="b"/>
            <a:pathLst>
              <a:path w="4906554" h="1594309">
                <a:moveTo>
                  <a:pt x="0" y="0"/>
                </a:moveTo>
                <a:lnTo>
                  <a:pt x="4906554" y="0"/>
                </a:lnTo>
                <a:lnTo>
                  <a:pt x="4906554" y="1594309"/>
                </a:lnTo>
                <a:lnTo>
                  <a:pt x="0" y="159430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3907" r="-15684" b="-13635"/>
            </a:stretch>
          </a:blipFill>
        </p:spPr>
      </p:sp>
      <p:grpSp>
        <p:nvGrpSpPr>
          <p:cNvPr id="41" name="Group 41"/>
          <p:cNvGrpSpPr/>
          <p:nvPr/>
        </p:nvGrpSpPr>
        <p:grpSpPr>
          <a:xfrm>
            <a:off x="379951" y="11342446"/>
            <a:ext cx="7196962" cy="1417230"/>
            <a:chOff x="0" y="0"/>
            <a:chExt cx="959595" cy="188964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959595" cy="188964"/>
            </a:xfrm>
            <a:custGeom>
              <a:avLst/>
              <a:gdLst/>
              <a:ahLst/>
              <a:cxnLst/>
              <a:rect l="l" t="t" r="r" b="b"/>
              <a:pathLst>
                <a:path w="959595" h="188964">
                  <a:moveTo>
                    <a:pt x="94482" y="0"/>
                  </a:moveTo>
                  <a:lnTo>
                    <a:pt x="865113" y="0"/>
                  </a:lnTo>
                  <a:cubicBezTo>
                    <a:pt x="890171" y="0"/>
                    <a:pt x="914203" y="9954"/>
                    <a:pt x="931922" y="27673"/>
                  </a:cubicBezTo>
                  <a:cubicBezTo>
                    <a:pt x="949641" y="45392"/>
                    <a:pt x="959595" y="69424"/>
                    <a:pt x="959595" y="94482"/>
                  </a:cubicBezTo>
                  <a:lnTo>
                    <a:pt x="959595" y="94482"/>
                  </a:lnTo>
                  <a:cubicBezTo>
                    <a:pt x="959595" y="119540"/>
                    <a:pt x="949641" y="143572"/>
                    <a:pt x="931922" y="161291"/>
                  </a:cubicBezTo>
                  <a:cubicBezTo>
                    <a:pt x="914203" y="179010"/>
                    <a:pt x="890171" y="188964"/>
                    <a:pt x="865113" y="188964"/>
                  </a:cubicBezTo>
                  <a:lnTo>
                    <a:pt x="94482" y="188964"/>
                  </a:lnTo>
                  <a:cubicBezTo>
                    <a:pt x="69424" y="188964"/>
                    <a:pt x="45392" y="179010"/>
                    <a:pt x="27673" y="161291"/>
                  </a:cubicBezTo>
                  <a:cubicBezTo>
                    <a:pt x="9954" y="143572"/>
                    <a:pt x="0" y="119540"/>
                    <a:pt x="0" y="94482"/>
                  </a:cubicBezTo>
                  <a:lnTo>
                    <a:pt x="0" y="94482"/>
                  </a:lnTo>
                  <a:cubicBezTo>
                    <a:pt x="0" y="69424"/>
                    <a:pt x="9954" y="45392"/>
                    <a:pt x="27673" y="27673"/>
                  </a:cubicBezTo>
                  <a:cubicBezTo>
                    <a:pt x="45392" y="9954"/>
                    <a:pt x="69424" y="0"/>
                    <a:pt x="9448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6196FF">
                    <a:alpha val="100000"/>
                  </a:srgbClr>
                </a:gs>
                <a:gs pos="100000">
                  <a:srgbClr val="181150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3" name="TextBox 43"/>
            <p:cNvSpPr txBox="1"/>
            <p:nvPr/>
          </p:nvSpPr>
          <p:spPr>
            <a:xfrm>
              <a:off x="0" y="0"/>
              <a:ext cx="959595" cy="1889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8"/>
                </a:lnSpc>
              </a:pPr>
              <a:endParaRPr/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329319" y="12940651"/>
            <a:ext cx="7196962" cy="1417230"/>
            <a:chOff x="0" y="0"/>
            <a:chExt cx="959595" cy="188964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959595" cy="188964"/>
            </a:xfrm>
            <a:custGeom>
              <a:avLst/>
              <a:gdLst/>
              <a:ahLst/>
              <a:cxnLst/>
              <a:rect l="l" t="t" r="r" b="b"/>
              <a:pathLst>
                <a:path w="959595" h="188964">
                  <a:moveTo>
                    <a:pt x="94482" y="0"/>
                  </a:moveTo>
                  <a:lnTo>
                    <a:pt x="865113" y="0"/>
                  </a:lnTo>
                  <a:cubicBezTo>
                    <a:pt x="890171" y="0"/>
                    <a:pt x="914203" y="9954"/>
                    <a:pt x="931922" y="27673"/>
                  </a:cubicBezTo>
                  <a:cubicBezTo>
                    <a:pt x="949641" y="45392"/>
                    <a:pt x="959595" y="69424"/>
                    <a:pt x="959595" y="94482"/>
                  </a:cubicBezTo>
                  <a:lnTo>
                    <a:pt x="959595" y="94482"/>
                  </a:lnTo>
                  <a:cubicBezTo>
                    <a:pt x="959595" y="119540"/>
                    <a:pt x="949641" y="143572"/>
                    <a:pt x="931922" y="161291"/>
                  </a:cubicBezTo>
                  <a:cubicBezTo>
                    <a:pt x="914203" y="179010"/>
                    <a:pt x="890171" y="188964"/>
                    <a:pt x="865113" y="188964"/>
                  </a:cubicBezTo>
                  <a:lnTo>
                    <a:pt x="94482" y="188964"/>
                  </a:lnTo>
                  <a:cubicBezTo>
                    <a:pt x="69424" y="188964"/>
                    <a:pt x="45392" y="179010"/>
                    <a:pt x="27673" y="161291"/>
                  </a:cubicBezTo>
                  <a:cubicBezTo>
                    <a:pt x="9954" y="143572"/>
                    <a:pt x="0" y="119540"/>
                    <a:pt x="0" y="94482"/>
                  </a:cubicBezTo>
                  <a:lnTo>
                    <a:pt x="0" y="94482"/>
                  </a:lnTo>
                  <a:cubicBezTo>
                    <a:pt x="0" y="69424"/>
                    <a:pt x="9954" y="45392"/>
                    <a:pt x="27673" y="27673"/>
                  </a:cubicBezTo>
                  <a:cubicBezTo>
                    <a:pt x="45392" y="9954"/>
                    <a:pt x="69424" y="0"/>
                    <a:pt x="9448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6196FF">
                    <a:alpha val="100000"/>
                  </a:srgbClr>
                </a:gs>
                <a:gs pos="100000">
                  <a:srgbClr val="181150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6" name="TextBox 46"/>
            <p:cNvSpPr txBox="1"/>
            <p:nvPr/>
          </p:nvSpPr>
          <p:spPr>
            <a:xfrm>
              <a:off x="0" y="0"/>
              <a:ext cx="959595" cy="1889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8"/>
                </a:lnSpc>
              </a:pPr>
              <a:endParaRPr/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153821" y="14538062"/>
            <a:ext cx="7196962" cy="1417230"/>
            <a:chOff x="0" y="0"/>
            <a:chExt cx="959595" cy="188964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959595" cy="188964"/>
            </a:xfrm>
            <a:custGeom>
              <a:avLst/>
              <a:gdLst/>
              <a:ahLst/>
              <a:cxnLst/>
              <a:rect l="l" t="t" r="r" b="b"/>
              <a:pathLst>
                <a:path w="959595" h="188964">
                  <a:moveTo>
                    <a:pt x="94482" y="0"/>
                  </a:moveTo>
                  <a:lnTo>
                    <a:pt x="865113" y="0"/>
                  </a:lnTo>
                  <a:cubicBezTo>
                    <a:pt x="890171" y="0"/>
                    <a:pt x="914203" y="9954"/>
                    <a:pt x="931922" y="27673"/>
                  </a:cubicBezTo>
                  <a:cubicBezTo>
                    <a:pt x="949641" y="45392"/>
                    <a:pt x="959595" y="69424"/>
                    <a:pt x="959595" y="94482"/>
                  </a:cubicBezTo>
                  <a:lnTo>
                    <a:pt x="959595" y="94482"/>
                  </a:lnTo>
                  <a:cubicBezTo>
                    <a:pt x="959595" y="119540"/>
                    <a:pt x="949641" y="143572"/>
                    <a:pt x="931922" y="161291"/>
                  </a:cubicBezTo>
                  <a:cubicBezTo>
                    <a:pt x="914203" y="179010"/>
                    <a:pt x="890171" y="188964"/>
                    <a:pt x="865113" y="188964"/>
                  </a:cubicBezTo>
                  <a:lnTo>
                    <a:pt x="94482" y="188964"/>
                  </a:lnTo>
                  <a:cubicBezTo>
                    <a:pt x="69424" y="188964"/>
                    <a:pt x="45392" y="179010"/>
                    <a:pt x="27673" y="161291"/>
                  </a:cubicBezTo>
                  <a:cubicBezTo>
                    <a:pt x="9954" y="143572"/>
                    <a:pt x="0" y="119540"/>
                    <a:pt x="0" y="94482"/>
                  </a:cubicBezTo>
                  <a:lnTo>
                    <a:pt x="0" y="94482"/>
                  </a:lnTo>
                  <a:cubicBezTo>
                    <a:pt x="0" y="69424"/>
                    <a:pt x="9954" y="45392"/>
                    <a:pt x="27673" y="27673"/>
                  </a:cubicBezTo>
                  <a:cubicBezTo>
                    <a:pt x="45392" y="9954"/>
                    <a:pt x="69424" y="0"/>
                    <a:pt x="9448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6196FF">
                    <a:alpha val="100000"/>
                  </a:srgbClr>
                </a:gs>
                <a:gs pos="100000">
                  <a:srgbClr val="181150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9" name="TextBox 49"/>
            <p:cNvSpPr txBox="1"/>
            <p:nvPr/>
          </p:nvSpPr>
          <p:spPr>
            <a:xfrm>
              <a:off x="0" y="0"/>
              <a:ext cx="959595" cy="1889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8"/>
                </a:lnSpc>
              </a:pPr>
              <a:endParaRPr/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6295024" y="11446194"/>
            <a:ext cx="1113457" cy="1113457"/>
            <a:chOff x="0" y="0"/>
            <a:chExt cx="812800" cy="812800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142875" cap="sq">
              <a:solidFill>
                <a:srgbClr val="181150"/>
              </a:solidFill>
              <a:prstDash val="solid"/>
              <a:miter/>
            </a:ln>
          </p:spPr>
        </p:sp>
        <p:sp>
          <p:nvSpPr>
            <p:cNvPr id="52" name="TextBox 52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8"/>
                </a:lnSpc>
              </a:pPr>
              <a:endParaRPr/>
            </a:p>
          </p:txBody>
        </p:sp>
      </p:grpSp>
      <p:grpSp>
        <p:nvGrpSpPr>
          <p:cNvPr id="53" name="Group 53"/>
          <p:cNvGrpSpPr/>
          <p:nvPr/>
        </p:nvGrpSpPr>
        <p:grpSpPr>
          <a:xfrm>
            <a:off x="484789" y="13081704"/>
            <a:ext cx="1113457" cy="1113457"/>
            <a:chOff x="0" y="0"/>
            <a:chExt cx="812800" cy="812800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142875" cap="sq">
              <a:solidFill>
                <a:srgbClr val="181150"/>
              </a:solidFill>
              <a:prstDash val="solid"/>
              <a:miter/>
            </a:ln>
          </p:spPr>
        </p:sp>
        <p:sp>
          <p:nvSpPr>
            <p:cNvPr id="55" name="TextBox 55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8"/>
                </a:lnSpc>
              </a:pPr>
              <a:endParaRPr/>
            </a:p>
          </p:txBody>
        </p:sp>
      </p:grpSp>
      <p:grpSp>
        <p:nvGrpSpPr>
          <p:cNvPr id="56" name="Group 56"/>
          <p:cNvGrpSpPr/>
          <p:nvPr/>
        </p:nvGrpSpPr>
        <p:grpSpPr>
          <a:xfrm>
            <a:off x="6068013" y="14689948"/>
            <a:ext cx="1113457" cy="1113457"/>
            <a:chOff x="0" y="0"/>
            <a:chExt cx="812800" cy="812800"/>
          </a:xfrm>
        </p:grpSpPr>
        <p:sp>
          <p:nvSpPr>
            <p:cNvPr id="57" name="Freeform 5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142875" cap="sq">
              <a:solidFill>
                <a:srgbClr val="181150"/>
              </a:solidFill>
              <a:prstDash val="solid"/>
              <a:miter/>
            </a:ln>
          </p:spPr>
        </p:sp>
        <p:sp>
          <p:nvSpPr>
            <p:cNvPr id="58" name="TextBox 5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8"/>
                </a:lnSpc>
              </a:pPr>
              <a:endParaRPr/>
            </a:p>
          </p:txBody>
        </p:sp>
      </p:grpSp>
      <p:grpSp>
        <p:nvGrpSpPr>
          <p:cNvPr id="59" name="Group 59"/>
          <p:cNvGrpSpPr/>
          <p:nvPr/>
        </p:nvGrpSpPr>
        <p:grpSpPr>
          <a:xfrm>
            <a:off x="546281" y="16295742"/>
            <a:ext cx="1057857" cy="1088898"/>
            <a:chOff x="0" y="0"/>
            <a:chExt cx="789629" cy="812800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789629" cy="812800"/>
            </a:xfrm>
            <a:custGeom>
              <a:avLst/>
              <a:gdLst/>
              <a:ahLst/>
              <a:cxnLst/>
              <a:rect l="l" t="t" r="r" b="b"/>
              <a:pathLst>
                <a:path w="789629" h="812800">
                  <a:moveTo>
                    <a:pt x="394815" y="0"/>
                  </a:moveTo>
                  <a:cubicBezTo>
                    <a:pt x="176765" y="0"/>
                    <a:pt x="0" y="181951"/>
                    <a:pt x="0" y="406400"/>
                  </a:cubicBezTo>
                  <a:cubicBezTo>
                    <a:pt x="0" y="630849"/>
                    <a:pt x="176765" y="812800"/>
                    <a:pt x="394815" y="812800"/>
                  </a:cubicBezTo>
                  <a:cubicBezTo>
                    <a:pt x="612865" y="812800"/>
                    <a:pt x="789629" y="630849"/>
                    <a:pt x="789629" y="406400"/>
                  </a:cubicBezTo>
                  <a:cubicBezTo>
                    <a:pt x="789629" y="181951"/>
                    <a:pt x="612865" y="0"/>
                    <a:pt x="394815" y="0"/>
                  </a:cubicBezTo>
                  <a:close/>
                </a:path>
              </a:pathLst>
            </a:custGeom>
            <a:solidFill>
              <a:srgbClr val="FFFFFF"/>
            </a:solidFill>
            <a:ln w="142875" cap="sq">
              <a:solidFill>
                <a:srgbClr val="181150"/>
              </a:solidFill>
              <a:prstDash val="solid"/>
              <a:miter/>
            </a:ln>
          </p:spPr>
        </p:sp>
        <p:sp>
          <p:nvSpPr>
            <p:cNvPr id="61" name="TextBox 61"/>
            <p:cNvSpPr txBox="1"/>
            <p:nvPr/>
          </p:nvSpPr>
          <p:spPr>
            <a:xfrm>
              <a:off x="74028" y="76200"/>
              <a:ext cx="641574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8"/>
                </a:lnSpc>
              </a:pPr>
              <a:endParaRPr/>
            </a:p>
          </p:txBody>
        </p:sp>
      </p:grpSp>
      <p:sp>
        <p:nvSpPr>
          <p:cNvPr id="62" name="Freeform 62"/>
          <p:cNvSpPr/>
          <p:nvPr/>
        </p:nvSpPr>
        <p:spPr>
          <a:xfrm>
            <a:off x="833304" y="10114880"/>
            <a:ext cx="604677" cy="669704"/>
          </a:xfrm>
          <a:custGeom>
            <a:avLst/>
            <a:gdLst/>
            <a:ahLst/>
            <a:cxnLst/>
            <a:rect l="l" t="t" r="r" b="b"/>
            <a:pathLst>
              <a:path w="604677" h="669704">
                <a:moveTo>
                  <a:pt x="0" y="0"/>
                </a:moveTo>
                <a:lnTo>
                  <a:pt x="604677" y="0"/>
                </a:lnTo>
                <a:lnTo>
                  <a:pt x="604677" y="669704"/>
                </a:lnTo>
                <a:lnTo>
                  <a:pt x="0" y="66970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3" name="Freeform 63"/>
          <p:cNvSpPr/>
          <p:nvPr/>
        </p:nvSpPr>
        <p:spPr>
          <a:xfrm>
            <a:off x="6568094" y="11637348"/>
            <a:ext cx="567316" cy="722278"/>
          </a:xfrm>
          <a:custGeom>
            <a:avLst/>
            <a:gdLst/>
            <a:ahLst/>
            <a:cxnLst/>
            <a:rect l="l" t="t" r="r" b="b"/>
            <a:pathLst>
              <a:path w="567316" h="722278">
                <a:moveTo>
                  <a:pt x="0" y="0"/>
                </a:moveTo>
                <a:lnTo>
                  <a:pt x="567317" y="0"/>
                </a:lnTo>
                <a:lnTo>
                  <a:pt x="567317" y="722278"/>
                </a:lnTo>
                <a:lnTo>
                  <a:pt x="0" y="72227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64" name="Freeform 64"/>
          <p:cNvSpPr/>
          <p:nvPr/>
        </p:nvSpPr>
        <p:spPr>
          <a:xfrm>
            <a:off x="6399411" y="8569789"/>
            <a:ext cx="804037" cy="615453"/>
          </a:xfrm>
          <a:custGeom>
            <a:avLst/>
            <a:gdLst/>
            <a:ahLst/>
            <a:cxnLst/>
            <a:rect l="l" t="t" r="r" b="b"/>
            <a:pathLst>
              <a:path w="804037" h="615453">
                <a:moveTo>
                  <a:pt x="0" y="0"/>
                </a:moveTo>
                <a:lnTo>
                  <a:pt x="804037" y="0"/>
                </a:lnTo>
                <a:lnTo>
                  <a:pt x="804037" y="615453"/>
                </a:lnTo>
                <a:lnTo>
                  <a:pt x="0" y="615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65" name="Freeform 65"/>
          <p:cNvSpPr/>
          <p:nvPr/>
        </p:nvSpPr>
        <p:spPr>
          <a:xfrm>
            <a:off x="728935" y="13338016"/>
            <a:ext cx="576927" cy="561192"/>
          </a:xfrm>
          <a:custGeom>
            <a:avLst/>
            <a:gdLst/>
            <a:ahLst/>
            <a:cxnLst/>
            <a:rect l="l" t="t" r="r" b="b"/>
            <a:pathLst>
              <a:path w="576927" h="561192">
                <a:moveTo>
                  <a:pt x="0" y="0"/>
                </a:moveTo>
                <a:lnTo>
                  <a:pt x="576927" y="0"/>
                </a:lnTo>
                <a:lnTo>
                  <a:pt x="576927" y="561193"/>
                </a:lnTo>
                <a:lnTo>
                  <a:pt x="0" y="56119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r-Cyrl-RS" dirty="0"/>
          </a:p>
        </p:txBody>
      </p:sp>
      <p:sp>
        <p:nvSpPr>
          <p:cNvPr id="66" name="Freeform 66"/>
          <p:cNvSpPr/>
          <p:nvPr/>
        </p:nvSpPr>
        <p:spPr>
          <a:xfrm>
            <a:off x="6431283" y="14938331"/>
            <a:ext cx="509888" cy="528133"/>
          </a:xfrm>
          <a:custGeom>
            <a:avLst/>
            <a:gdLst/>
            <a:ahLst/>
            <a:cxnLst/>
            <a:rect l="l" t="t" r="r" b="b"/>
            <a:pathLst>
              <a:path w="509888" h="528133">
                <a:moveTo>
                  <a:pt x="0" y="0"/>
                </a:moveTo>
                <a:lnTo>
                  <a:pt x="509889" y="0"/>
                </a:lnTo>
                <a:lnTo>
                  <a:pt x="509889" y="528133"/>
                </a:lnTo>
                <a:lnTo>
                  <a:pt x="0" y="52813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67" name="Freeform 67"/>
          <p:cNvSpPr/>
          <p:nvPr/>
        </p:nvSpPr>
        <p:spPr>
          <a:xfrm>
            <a:off x="762000" y="16487766"/>
            <a:ext cx="585066" cy="634687"/>
          </a:xfrm>
          <a:custGeom>
            <a:avLst/>
            <a:gdLst/>
            <a:ahLst/>
            <a:cxnLst/>
            <a:rect l="l" t="t" r="r" b="b"/>
            <a:pathLst>
              <a:path w="585066" h="634687">
                <a:moveTo>
                  <a:pt x="0" y="0"/>
                </a:moveTo>
                <a:lnTo>
                  <a:pt x="585066" y="0"/>
                </a:lnTo>
                <a:lnTo>
                  <a:pt x="585066" y="634687"/>
                </a:lnTo>
                <a:lnTo>
                  <a:pt x="0" y="634687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68" name="Freeform 68"/>
          <p:cNvSpPr/>
          <p:nvPr/>
        </p:nvSpPr>
        <p:spPr>
          <a:xfrm>
            <a:off x="2792238" y="143119"/>
            <a:ext cx="2271124" cy="1237763"/>
          </a:xfrm>
          <a:custGeom>
            <a:avLst/>
            <a:gdLst/>
            <a:ahLst/>
            <a:cxnLst/>
            <a:rect l="l" t="t" r="r" b="b"/>
            <a:pathLst>
              <a:path w="2271124" h="1237763">
                <a:moveTo>
                  <a:pt x="0" y="0"/>
                </a:moveTo>
                <a:lnTo>
                  <a:pt x="2271124" y="0"/>
                </a:lnTo>
                <a:lnTo>
                  <a:pt x="2271124" y="1237762"/>
                </a:lnTo>
                <a:lnTo>
                  <a:pt x="0" y="1237762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69" name="TextBox 69"/>
          <p:cNvSpPr txBox="1"/>
          <p:nvPr/>
        </p:nvSpPr>
        <p:spPr>
          <a:xfrm>
            <a:off x="1783959" y="16492090"/>
            <a:ext cx="4647324" cy="630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6"/>
              </a:lnSpc>
            </a:pPr>
            <a:r>
              <a:rPr lang="en-US" sz="1950">
                <a:solidFill>
                  <a:srgbClr val="FFFFF4"/>
                </a:solidFill>
                <a:latin typeface="Open Sans"/>
                <a:ea typeface="Open Sans"/>
                <a:cs typeface="Open Sans"/>
                <a:sym typeface="Open Sans"/>
              </a:rPr>
              <a:t>Микрокреденцијали постају стварност у Србији! 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4977689" y="18878021"/>
            <a:ext cx="2490263" cy="1256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984"/>
              </a:lnSpc>
            </a:pPr>
            <a:r>
              <a:rPr lang="en-US" sz="775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www.azk.gov.rs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1934588" y="3143823"/>
            <a:ext cx="4040488" cy="6148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25"/>
              </a:lnSpc>
              <a:spcBef>
                <a:spcPct val="0"/>
              </a:spcBef>
            </a:pPr>
            <a:r>
              <a:rPr lang="en-US" sz="1464" i="1" spc="16">
                <a:solidFill>
                  <a:srgbClr val="FFFFFF"/>
                </a:solidFill>
                <a:latin typeface="Open Sauce Italics"/>
                <a:ea typeface="Open Sauce Italics"/>
                <a:cs typeface="Open Sauce Italics"/>
                <a:sym typeface="Open Sauce Italics"/>
              </a:rPr>
              <a:t>ИЗРАДА СМЕРНИЦА ЗА ПРИМЕНУ МИКРОКРЕДЕНЦИЈАЛА У ВИСОКОМ ОБРАЗОВАЊУ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1054533" y="8091552"/>
            <a:ext cx="3225971" cy="389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  <a:spcBef>
                <a:spcPct val="0"/>
              </a:spcBef>
            </a:pPr>
            <a:r>
              <a:rPr lang="en-US" sz="2300" b="1" spc="115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ПАРТНЕРИ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2168468" y="6501838"/>
            <a:ext cx="2881764" cy="389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  <a:spcBef>
                <a:spcPct val="0"/>
              </a:spcBef>
            </a:pPr>
            <a:r>
              <a:rPr lang="en-US" sz="2300" b="1" spc="115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АКТИВНОСТИ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1054533" y="11358372"/>
            <a:ext cx="2881764" cy="389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  <a:spcBef>
                <a:spcPct val="0"/>
              </a:spcBef>
            </a:pPr>
            <a:r>
              <a:rPr lang="en-US" sz="2300" b="1" spc="115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РЕЗУЛТАТИ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1075209" y="5380791"/>
            <a:ext cx="4367480" cy="561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9080" lvl="1" indent="-129540" algn="l">
              <a:lnSpc>
                <a:spcPts val="1524"/>
              </a:lnSpc>
              <a:buFont typeface="Arial"/>
              <a:buChar char="•"/>
            </a:pPr>
            <a:r>
              <a:rPr lang="en-US" sz="1200">
                <a:solidFill>
                  <a:srgbClr val="FFFFF4"/>
                </a:solidFill>
                <a:latin typeface="Open Sans"/>
                <a:ea typeface="Open Sans"/>
                <a:cs typeface="Open Sans"/>
                <a:sym typeface="Open Sans"/>
              </a:rPr>
              <a:t>Подршка европском приступу микрокреденцијалима</a:t>
            </a:r>
          </a:p>
          <a:p>
            <a:pPr marL="259080" lvl="1" indent="-129540" algn="l">
              <a:lnSpc>
                <a:spcPts val="1524"/>
              </a:lnSpc>
              <a:buFont typeface="Arial"/>
              <a:buChar char="•"/>
            </a:pPr>
            <a:r>
              <a:rPr lang="en-US" sz="1200">
                <a:solidFill>
                  <a:srgbClr val="FFFFF4"/>
                </a:solidFill>
                <a:latin typeface="Open Sans"/>
                <a:ea typeface="Open Sans"/>
                <a:cs typeface="Open Sans"/>
                <a:sym typeface="Open Sans"/>
              </a:rPr>
              <a:t>Омогућавање њиховог увођења у Србији</a:t>
            </a:r>
          </a:p>
          <a:p>
            <a:pPr algn="l">
              <a:lnSpc>
                <a:spcPts val="1470"/>
              </a:lnSpc>
            </a:pPr>
            <a:endParaRPr lang="en-US" sz="1200">
              <a:solidFill>
                <a:srgbClr val="FFFFF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6" name="TextBox 76"/>
          <p:cNvSpPr txBox="1"/>
          <p:nvPr/>
        </p:nvSpPr>
        <p:spPr>
          <a:xfrm>
            <a:off x="1907556" y="6919668"/>
            <a:ext cx="3923061" cy="936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4992" lvl="1" indent="-127496" algn="l">
              <a:lnSpc>
                <a:spcPts val="1499"/>
              </a:lnSpc>
              <a:buFont typeface="Arial"/>
              <a:buChar char="•"/>
            </a:pPr>
            <a:r>
              <a:rPr lang="en-US" sz="1181">
                <a:solidFill>
                  <a:srgbClr val="FFFFF4"/>
                </a:solidFill>
                <a:latin typeface="Open Sans"/>
                <a:ea typeface="Open Sans"/>
                <a:cs typeface="Open Sans"/>
                <a:sym typeface="Open Sans"/>
              </a:rPr>
              <a:t>Анализа правног оквира</a:t>
            </a:r>
          </a:p>
          <a:p>
            <a:pPr marL="254992" lvl="1" indent="-127496" algn="l">
              <a:lnSpc>
                <a:spcPts val="1499"/>
              </a:lnSpc>
              <a:buFont typeface="Arial"/>
              <a:buChar char="•"/>
            </a:pPr>
            <a:r>
              <a:rPr lang="en-US" sz="1181">
                <a:solidFill>
                  <a:srgbClr val="FFFFF4"/>
                </a:solidFill>
                <a:latin typeface="Open Sans"/>
                <a:ea typeface="Open Sans"/>
                <a:cs typeface="Open Sans"/>
                <a:sym typeface="Open Sans"/>
              </a:rPr>
              <a:t>Сертификација и бодовање</a:t>
            </a:r>
          </a:p>
          <a:p>
            <a:pPr marL="254992" lvl="1" indent="-127496" algn="l">
              <a:lnSpc>
                <a:spcPts val="1499"/>
              </a:lnSpc>
              <a:buFont typeface="Arial"/>
              <a:buChar char="•"/>
            </a:pPr>
            <a:r>
              <a:rPr lang="en-US" sz="1181">
                <a:solidFill>
                  <a:srgbClr val="FFFFF4"/>
                </a:solidFill>
                <a:latin typeface="Open Sans"/>
                <a:ea typeface="Open Sans"/>
                <a:cs typeface="Open Sans"/>
                <a:sym typeface="Open Sans"/>
              </a:rPr>
              <a:t>Обезбеђење квалитета</a:t>
            </a:r>
          </a:p>
          <a:p>
            <a:pPr marL="254992" lvl="1" indent="-127496" algn="l">
              <a:lnSpc>
                <a:spcPts val="1499"/>
              </a:lnSpc>
              <a:buFont typeface="Arial"/>
              <a:buChar char="•"/>
            </a:pPr>
            <a:r>
              <a:rPr lang="en-US" sz="1181">
                <a:solidFill>
                  <a:srgbClr val="FFFFF4"/>
                </a:solidFill>
                <a:latin typeface="Open Sans"/>
                <a:ea typeface="Open Sans"/>
                <a:cs typeface="Open Sans"/>
                <a:sym typeface="Open Sans"/>
              </a:rPr>
              <a:t>Повезивање са националним квалификацијама</a:t>
            </a:r>
          </a:p>
          <a:p>
            <a:pPr algn="l">
              <a:lnSpc>
                <a:spcPts val="1592"/>
              </a:lnSpc>
            </a:pPr>
            <a:endParaRPr lang="en-US" sz="1181">
              <a:solidFill>
                <a:srgbClr val="FFFFF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7" name="TextBox 77"/>
          <p:cNvSpPr txBox="1"/>
          <p:nvPr/>
        </p:nvSpPr>
        <p:spPr>
          <a:xfrm>
            <a:off x="762000" y="11832983"/>
            <a:ext cx="4491585" cy="788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69740" lvl="1" indent="-134870" algn="l">
              <a:lnSpc>
                <a:spcPts val="1586"/>
              </a:lnSpc>
              <a:buFont typeface="Arial"/>
              <a:buChar char="•"/>
            </a:pPr>
            <a:r>
              <a:rPr lang="en-US" sz="1249">
                <a:solidFill>
                  <a:srgbClr val="FFFFF4"/>
                </a:solidFill>
                <a:latin typeface="Open Sans"/>
                <a:ea typeface="Open Sans"/>
                <a:cs typeface="Open Sans"/>
                <a:sym typeface="Open Sans"/>
              </a:rPr>
              <a:t>Компилација примера добре праксе </a:t>
            </a:r>
          </a:p>
          <a:p>
            <a:pPr marL="269740" lvl="1" indent="-134870" algn="l">
              <a:lnSpc>
                <a:spcPts val="1586"/>
              </a:lnSpc>
              <a:buFont typeface="Arial"/>
              <a:buChar char="•"/>
            </a:pPr>
            <a:r>
              <a:rPr lang="en-US" sz="1249">
                <a:solidFill>
                  <a:srgbClr val="FFFFF4"/>
                </a:solidFill>
                <a:latin typeface="Open Sans"/>
                <a:ea typeface="Open Sans"/>
                <a:cs typeface="Open Sans"/>
                <a:sym typeface="Open Sans"/>
              </a:rPr>
              <a:t>Модел правног оквира, сертификације и квалитета</a:t>
            </a:r>
          </a:p>
          <a:p>
            <a:pPr marL="269740" lvl="1" indent="-134870" algn="l">
              <a:lnSpc>
                <a:spcPts val="1586"/>
              </a:lnSpc>
              <a:buFont typeface="Arial"/>
              <a:buChar char="•"/>
            </a:pPr>
            <a:r>
              <a:rPr lang="en-US" sz="1249">
                <a:solidFill>
                  <a:srgbClr val="FFFFF4"/>
                </a:solidFill>
                <a:latin typeface="Open Sans"/>
                <a:ea typeface="Open Sans"/>
                <a:cs typeface="Open Sans"/>
                <a:sym typeface="Open Sans"/>
              </a:rPr>
              <a:t>Водич за примену микрокреденцијала – Microguide </a:t>
            </a:r>
          </a:p>
          <a:p>
            <a:pPr algn="l">
              <a:lnSpc>
                <a:spcPts val="1586"/>
              </a:lnSpc>
            </a:pPr>
            <a:endParaRPr lang="en-US" sz="1249">
              <a:solidFill>
                <a:srgbClr val="FFFFF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8" name="TextBox 78"/>
          <p:cNvSpPr txBox="1"/>
          <p:nvPr/>
        </p:nvSpPr>
        <p:spPr>
          <a:xfrm>
            <a:off x="676808" y="4944927"/>
            <a:ext cx="3637214" cy="350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53"/>
              </a:lnSpc>
              <a:spcBef>
                <a:spcPct val="0"/>
              </a:spcBef>
            </a:pPr>
            <a:r>
              <a:rPr lang="en-US" sz="2300" b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ЦИЉ ПРОЈЕКТА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862628" y="8576057"/>
            <a:ext cx="5085416" cy="9995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83154" lvl="1" indent="-91577" algn="l">
              <a:lnSpc>
                <a:spcPts val="1077"/>
              </a:lnSpc>
              <a:buFont typeface="Arial"/>
              <a:buChar char="•"/>
            </a:pPr>
            <a:r>
              <a:rPr lang="sr-Cyrl-RS" sz="848" dirty="0">
                <a:solidFill>
                  <a:srgbClr val="FFFFF4"/>
                </a:solidFill>
                <a:latin typeface="Open Sans"/>
                <a:ea typeface="Open Sans"/>
                <a:cs typeface="Open Sans"/>
                <a:sym typeface="Open Sans"/>
              </a:rPr>
              <a:t>Универзитет у Београду </a:t>
            </a:r>
          </a:p>
          <a:p>
            <a:pPr marL="183154" lvl="1" indent="-91577" algn="l">
              <a:lnSpc>
                <a:spcPts val="1077"/>
              </a:lnSpc>
              <a:buFont typeface="Arial"/>
              <a:buChar char="•"/>
            </a:pPr>
            <a:r>
              <a:rPr lang="sr-Cyrl-RS" sz="848" dirty="0">
                <a:solidFill>
                  <a:srgbClr val="FFFFF4"/>
                </a:solidFill>
                <a:latin typeface="Open Sans"/>
                <a:ea typeface="Open Sans"/>
                <a:cs typeface="Open Sans"/>
                <a:sym typeface="Open Sans"/>
              </a:rPr>
              <a:t>Агенција за квалификације Републике Србије</a:t>
            </a:r>
          </a:p>
          <a:p>
            <a:pPr marL="183154" lvl="1" indent="-91577" algn="l">
              <a:lnSpc>
                <a:spcPts val="1077"/>
              </a:lnSpc>
              <a:buFont typeface="Arial"/>
              <a:buChar char="•"/>
            </a:pPr>
            <a:r>
              <a:rPr lang="sr-Cyrl-RS" sz="848" dirty="0">
                <a:solidFill>
                  <a:srgbClr val="FFFFF4"/>
                </a:solidFill>
                <a:latin typeface="Open Sans"/>
                <a:ea typeface="Open Sans"/>
                <a:cs typeface="Open Sans"/>
                <a:sym typeface="Open Sans"/>
              </a:rPr>
              <a:t>Универзитет FH </a:t>
            </a:r>
            <a:r>
              <a:rPr lang="en-US" sz="848" dirty="0">
                <a:solidFill>
                  <a:srgbClr val="FFFFF4"/>
                </a:solidFill>
                <a:latin typeface="Open Sans"/>
                <a:ea typeface="Open Sans"/>
                <a:cs typeface="Open Sans"/>
                <a:sym typeface="Open Sans"/>
              </a:rPr>
              <a:t>Joanneum</a:t>
            </a:r>
            <a:r>
              <a:rPr lang="sr-Cyrl-RS" sz="848" dirty="0">
                <a:solidFill>
                  <a:srgbClr val="FFFFF4"/>
                </a:solidFill>
                <a:latin typeface="Open Sans"/>
                <a:ea typeface="Open Sans"/>
                <a:cs typeface="Open Sans"/>
                <a:sym typeface="Open Sans"/>
              </a:rPr>
              <a:t>, Грац, Аустрија</a:t>
            </a:r>
          </a:p>
          <a:p>
            <a:pPr marL="183154" lvl="1" indent="-91577" algn="l">
              <a:lnSpc>
                <a:spcPts val="1077"/>
              </a:lnSpc>
              <a:buFont typeface="Arial"/>
              <a:buChar char="•"/>
            </a:pPr>
            <a:r>
              <a:rPr lang="sr-Cyrl-RS" sz="848" dirty="0">
                <a:solidFill>
                  <a:srgbClr val="FFFFF4"/>
                </a:solidFill>
                <a:latin typeface="Open Sans"/>
                <a:ea typeface="Open Sans"/>
                <a:cs typeface="Open Sans"/>
                <a:sym typeface="Open Sans"/>
              </a:rPr>
              <a:t>Савет за акредитацију предузетнички оријентисаних универзитета и универзитета примењених наука из Мунстер, Немачка</a:t>
            </a:r>
          </a:p>
          <a:p>
            <a:pPr marL="183154" lvl="1" indent="-91577" algn="l">
              <a:lnSpc>
                <a:spcPts val="1077"/>
              </a:lnSpc>
              <a:buFont typeface="Arial"/>
              <a:buChar char="•"/>
            </a:pPr>
            <a:r>
              <a:rPr lang="sr-Cyrl-RS" sz="848" dirty="0">
                <a:solidFill>
                  <a:srgbClr val="FFFFF4"/>
                </a:solidFill>
                <a:latin typeface="Open Sans"/>
                <a:ea typeface="Open Sans"/>
                <a:cs typeface="Open Sans"/>
                <a:sym typeface="Open Sans"/>
              </a:rPr>
              <a:t>Универзитет у Љеиди, Шпанија</a:t>
            </a:r>
          </a:p>
          <a:p>
            <a:pPr algn="l">
              <a:lnSpc>
                <a:spcPts val="1264"/>
              </a:lnSpc>
            </a:pPr>
            <a:endParaRPr lang="en-US" sz="848" dirty="0">
              <a:solidFill>
                <a:srgbClr val="FFFFF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0" name="TextBox 80"/>
          <p:cNvSpPr txBox="1"/>
          <p:nvPr/>
        </p:nvSpPr>
        <p:spPr>
          <a:xfrm>
            <a:off x="1783959" y="13026376"/>
            <a:ext cx="4086573" cy="389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  <a:spcBef>
                <a:spcPct val="0"/>
              </a:spcBef>
            </a:pPr>
            <a:r>
              <a:rPr lang="en-US" sz="2300" b="1" spc="11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ЕВРОПСКИ КОНТЕКСТ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756083" y="14662681"/>
            <a:ext cx="3723170" cy="389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  <a:spcBef>
                <a:spcPct val="0"/>
              </a:spcBef>
            </a:pPr>
            <a:r>
              <a:rPr lang="en-US" sz="2300" b="1" spc="11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ЗАКОНСКИ ОКВИР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2168468" y="9760167"/>
            <a:ext cx="3230170" cy="389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  <a:spcBef>
                <a:spcPct val="0"/>
              </a:spcBef>
            </a:pPr>
            <a:r>
              <a:rPr lang="en-US" sz="2300" b="1" spc="115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ДОПРИНОС АЗК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2017512" y="10176454"/>
            <a:ext cx="5085416" cy="8160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83154" lvl="1" indent="-91577" algn="l">
              <a:lnSpc>
                <a:spcPts val="1077"/>
              </a:lnSpc>
              <a:buFont typeface="Arial"/>
              <a:buChar char="•"/>
            </a:pPr>
            <a:r>
              <a:rPr lang="en-US" sz="848">
                <a:solidFill>
                  <a:srgbClr val="FFFFF4"/>
                </a:solidFill>
                <a:latin typeface="Open Sans"/>
                <a:ea typeface="Open Sans"/>
                <a:cs typeface="Open Sans"/>
                <a:sym typeface="Open Sans"/>
              </a:rPr>
              <a:t>Национални оквир квалификација</a:t>
            </a:r>
          </a:p>
          <a:p>
            <a:pPr marL="183154" lvl="1" indent="-91577" algn="l">
              <a:lnSpc>
                <a:spcPts val="1077"/>
              </a:lnSpc>
              <a:buFont typeface="Arial"/>
              <a:buChar char="•"/>
            </a:pPr>
            <a:r>
              <a:rPr lang="en-US" sz="848">
                <a:solidFill>
                  <a:srgbClr val="FFFFF4"/>
                </a:solidFill>
                <a:latin typeface="Open Sans"/>
                <a:ea typeface="Open Sans"/>
                <a:cs typeface="Open Sans"/>
                <a:sym typeface="Open Sans"/>
              </a:rPr>
              <a:t>Стандарди квалификација</a:t>
            </a:r>
          </a:p>
          <a:p>
            <a:pPr marL="183154" lvl="1" indent="-91577" algn="l">
              <a:lnSpc>
                <a:spcPts val="1077"/>
              </a:lnSpc>
              <a:buFont typeface="Arial"/>
              <a:buChar char="•"/>
            </a:pPr>
            <a:r>
              <a:rPr lang="en-US" sz="848">
                <a:solidFill>
                  <a:srgbClr val="FFFFF4"/>
                </a:solidFill>
                <a:latin typeface="Open Sans"/>
                <a:ea typeface="Open Sans"/>
                <a:cs typeface="Open Sans"/>
                <a:sym typeface="Open Sans"/>
              </a:rPr>
              <a:t>Образовање одраслих</a:t>
            </a:r>
          </a:p>
          <a:p>
            <a:pPr marL="183154" lvl="1" indent="-91577" algn="l">
              <a:lnSpc>
                <a:spcPts val="1077"/>
              </a:lnSpc>
              <a:buFont typeface="Arial"/>
              <a:buChar char="•"/>
            </a:pPr>
            <a:r>
              <a:rPr lang="en-US" sz="848">
                <a:solidFill>
                  <a:srgbClr val="FFFFF4"/>
                </a:solidFill>
                <a:latin typeface="Open Sans"/>
                <a:ea typeface="Open Sans"/>
                <a:cs typeface="Open Sans"/>
                <a:sym typeface="Open Sans"/>
              </a:rPr>
              <a:t>Повезивање са тржиштем рада</a:t>
            </a:r>
          </a:p>
          <a:p>
            <a:pPr marL="183154" lvl="1" indent="-91577" algn="l">
              <a:lnSpc>
                <a:spcPts val="1077"/>
              </a:lnSpc>
              <a:buFont typeface="Arial"/>
              <a:buChar char="•"/>
            </a:pPr>
            <a:r>
              <a:rPr lang="en-US" sz="848">
                <a:solidFill>
                  <a:srgbClr val="FFFFF4"/>
                </a:solidFill>
                <a:latin typeface="Open Sans"/>
                <a:ea typeface="Open Sans"/>
                <a:cs typeface="Open Sans"/>
                <a:sym typeface="Open Sans"/>
              </a:rPr>
              <a:t>Признавање страних исправа</a:t>
            </a:r>
          </a:p>
          <a:p>
            <a:pPr algn="l">
              <a:lnSpc>
                <a:spcPts val="1264"/>
              </a:lnSpc>
            </a:pPr>
            <a:endParaRPr lang="en-US" sz="848">
              <a:solidFill>
                <a:srgbClr val="FFFFF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4" name="TextBox 84"/>
          <p:cNvSpPr txBox="1"/>
          <p:nvPr/>
        </p:nvSpPr>
        <p:spPr>
          <a:xfrm>
            <a:off x="1577061" y="13506413"/>
            <a:ext cx="5525867" cy="680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36190" lvl="1" indent="-118095" algn="l">
              <a:lnSpc>
                <a:spcPts val="1389"/>
              </a:lnSpc>
              <a:buFont typeface="Arial"/>
              <a:buChar char="•"/>
            </a:pPr>
            <a:r>
              <a:rPr lang="sr-Cyrl-RS" sz="1093" dirty="0">
                <a:solidFill>
                  <a:srgbClr val="FFFFF4"/>
                </a:solidFill>
                <a:latin typeface="Open Sans"/>
                <a:ea typeface="Open Sans"/>
                <a:cs typeface="Open Sans"/>
                <a:sym typeface="Open Sans"/>
              </a:rPr>
              <a:t>(2018) Министарска конференција у Паризу: Кључни инструмент целоживотног учења</a:t>
            </a:r>
          </a:p>
          <a:p>
            <a:pPr marL="236190" lvl="1" indent="-118095" algn="l">
              <a:lnSpc>
                <a:spcPts val="1389"/>
              </a:lnSpc>
              <a:buFont typeface="Arial"/>
              <a:buChar char="•"/>
            </a:pPr>
            <a:r>
              <a:rPr lang="sr-Cyrl-RS" sz="1093" dirty="0">
                <a:solidFill>
                  <a:srgbClr val="FFFFF4"/>
                </a:solidFill>
                <a:latin typeface="Open Sans"/>
                <a:ea typeface="Open Sans"/>
                <a:cs typeface="Open Sans"/>
                <a:sym typeface="Open Sans"/>
              </a:rPr>
              <a:t>(2022) Савет ЕУ: Препорука за европски приступ микрокреденцијалима</a:t>
            </a:r>
          </a:p>
          <a:p>
            <a:pPr algn="l">
              <a:lnSpc>
                <a:spcPts val="1126"/>
              </a:lnSpc>
            </a:pPr>
            <a:endParaRPr lang="en-US" sz="1093" dirty="0">
              <a:solidFill>
                <a:srgbClr val="FFFFF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5" name="TextBox 85"/>
          <p:cNvSpPr txBox="1"/>
          <p:nvPr/>
        </p:nvSpPr>
        <p:spPr>
          <a:xfrm>
            <a:off x="546281" y="15147346"/>
            <a:ext cx="5500934" cy="807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26769" lvl="1" indent="-113385" algn="l">
              <a:lnSpc>
                <a:spcPts val="1333"/>
              </a:lnSpc>
              <a:buFont typeface="Arial"/>
              <a:buChar char="•"/>
            </a:pPr>
            <a:r>
              <a:rPr lang="sr-Cyrl-RS" sz="1050" dirty="0">
                <a:solidFill>
                  <a:srgbClr val="FFFFF4"/>
                </a:solidFill>
                <a:latin typeface="Open Sans"/>
                <a:ea typeface="Open Sans"/>
                <a:cs typeface="Open Sans"/>
                <a:sym typeface="Open Sans"/>
              </a:rPr>
              <a:t>(</a:t>
            </a:r>
            <a:r>
              <a:rPr lang="en-US" sz="1050" dirty="0">
                <a:solidFill>
                  <a:srgbClr val="FFFFF4"/>
                </a:solidFill>
                <a:latin typeface="Open Sans"/>
                <a:ea typeface="Open Sans"/>
                <a:cs typeface="Open Sans"/>
                <a:sym typeface="Open Sans"/>
              </a:rPr>
              <a:t>2023</a:t>
            </a:r>
            <a:r>
              <a:rPr lang="sr-Cyrl-RS" sz="1050" dirty="0">
                <a:solidFill>
                  <a:srgbClr val="FFFFF4"/>
                </a:solidFill>
                <a:latin typeface="Open Sans"/>
                <a:ea typeface="Open Sans"/>
                <a:cs typeface="Open Sans"/>
                <a:sym typeface="Open Sans"/>
              </a:rPr>
              <a:t>) Закон о високом образовању: XII Образовање током читавог живота, Микрокреденцијали, Члан 111а</a:t>
            </a:r>
          </a:p>
          <a:p>
            <a:pPr marL="226769" lvl="1" indent="-113385" algn="l">
              <a:lnSpc>
                <a:spcPts val="1333"/>
              </a:lnSpc>
              <a:buFont typeface="Arial"/>
              <a:buChar char="•"/>
            </a:pPr>
            <a:r>
              <a:rPr lang="sr-Cyrl-RS" sz="1050" dirty="0">
                <a:solidFill>
                  <a:srgbClr val="FFFFF4"/>
                </a:solidFill>
                <a:latin typeface="Open Sans"/>
                <a:ea typeface="Open Sans"/>
                <a:cs typeface="Open Sans"/>
                <a:sym typeface="Open Sans"/>
              </a:rPr>
              <a:t>Сертификат о стеченим компетенцијама за сваки програм</a:t>
            </a:r>
          </a:p>
          <a:p>
            <a:pPr marL="226769" lvl="1" indent="-113385" algn="l">
              <a:lnSpc>
                <a:spcPts val="1333"/>
              </a:lnSpc>
              <a:buFont typeface="Arial"/>
              <a:buChar char="•"/>
            </a:pPr>
            <a:r>
              <a:rPr lang="sr-Cyrl-RS" sz="1050" dirty="0">
                <a:solidFill>
                  <a:srgbClr val="FFFFF4"/>
                </a:solidFill>
                <a:latin typeface="Open Sans"/>
                <a:ea typeface="Open Sans"/>
                <a:cs typeface="Open Sans"/>
                <a:sym typeface="Open Sans"/>
              </a:rPr>
              <a:t>Квалитет кроз систем акредитације, НАТ</a:t>
            </a:r>
          </a:p>
          <a:p>
            <a:pPr algn="l">
              <a:lnSpc>
                <a:spcPts val="1081"/>
              </a:lnSpc>
            </a:pPr>
            <a:endParaRPr lang="en-US" sz="1050" dirty="0">
              <a:solidFill>
                <a:srgbClr val="FFFFF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6" name="TextBox 86"/>
          <p:cNvSpPr txBox="1"/>
          <p:nvPr/>
        </p:nvSpPr>
        <p:spPr>
          <a:xfrm>
            <a:off x="153821" y="18135255"/>
            <a:ext cx="3629732" cy="623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3"/>
              </a:lnSpc>
            </a:pPr>
            <a:r>
              <a:rPr lang="en-US" sz="7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Microguide </a:t>
            </a:r>
          </a:p>
          <a:p>
            <a:pPr algn="l">
              <a:lnSpc>
                <a:spcPts val="993"/>
              </a:lnSpc>
            </a:pPr>
            <a:r>
              <a:rPr lang="en-US" sz="7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Назив пројекта: ИЗРАДА СМЕРНИЦА ЗА ПРИМЕНУ МИКРОКРЕДЕНЦИЈАЛА У ВИСОКОМ ОБРАЗОВАЊУ</a:t>
            </a:r>
          </a:p>
          <a:p>
            <a:pPr algn="l">
              <a:lnSpc>
                <a:spcPts val="993"/>
              </a:lnSpc>
            </a:pPr>
            <a:r>
              <a:rPr lang="en-US" sz="7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Project No. 2021-1-ProjectRS01-KA220-HED-000027585</a:t>
            </a:r>
          </a:p>
          <a:p>
            <a:pPr algn="l">
              <a:lnSpc>
                <a:spcPts val="993"/>
              </a:lnSpc>
            </a:pPr>
            <a:r>
              <a:rPr lang="en-US" sz="7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Шема финансирања: Erasmus+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193</Words>
  <Application>Microsoft Office PowerPoint</Application>
  <PresentationFormat>Custom</PresentationFormat>
  <Paragraphs>38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Open Sans</vt:lpstr>
      <vt:lpstr>Calibri</vt:lpstr>
      <vt:lpstr>Arial</vt:lpstr>
      <vt:lpstr>Open Sans Bold</vt:lpstr>
      <vt:lpstr>Open Sauce Italics</vt:lpstr>
      <vt:lpstr>Arimo</vt:lpstr>
      <vt:lpstr>Arimo Bold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&amp; white Scribbles Doodles Marketing Process Infographic</dc:title>
  <dc:creator>PC</dc:creator>
  <cp:lastModifiedBy>PC</cp:lastModifiedBy>
  <cp:revision>9</cp:revision>
  <dcterms:created xsi:type="dcterms:W3CDTF">2006-08-16T00:00:00Z</dcterms:created>
  <dcterms:modified xsi:type="dcterms:W3CDTF">2025-09-23T18:42:23Z</dcterms:modified>
  <dc:identifier>DAGy9_vz_Z0</dc:identifier>
</cp:coreProperties>
</file>