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620000" cy="19050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Montserrat" panose="020B0604020202020204" charset="-18"/>
      <p:regular r:id="rId7"/>
    </p:embeddedFont>
    <p:embeddedFont>
      <p:font typeface="Montserrat Bold" panose="020B0604020202020204" charset="-18"/>
      <p:regular r:id="rId8"/>
    </p:embeddedFont>
    <p:embeddedFont>
      <p:font typeface="Montserrat Medium" panose="020B0604020202020204" charset="-18"/>
      <p:regular r:id="rId9"/>
    </p:embeddedFont>
    <p:embeddedFont>
      <p:font typeface="Montserrat Ultra-Bold" panose="020B0604020202020204" charset="-1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2" d="100"/>
          <a:sy n="82" d="100"/>
        </p:scale>
        <p:origin x="179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471" y="10938554"/>
            <a:ext cx="983912" cy="213119"/>
            <a:chOff x="0" y="0"/>
            <a:chExt cx="8775545" cy="19008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75545" cy="1900813"/>
            </a:xfrm>
            <a:custGeom>
              <a:avLst/>
              <a:gdLst/>
              <a:ahLst/>
              <a:cxnLst/>
              <a:rect l="l" t="t" r="r" b="b"/>
              <a:pathLst>
                <a:path w="8775545" h="1900813">
                  <a:moveTo>
                    <a:pt x="8775545" y="950406"/>
                  </a:moveTo>
                  <a:cubicBezTo>
                    <a:pt x="8775545" y="1472315"/>
                    <a:pt x="8347174" y="1900813"/>
                    <a:pt x="7818600" y="1900813"/>
                  </a:cubicBezTo>
                  <a:lnTo>
                    <a:pt x="956945" y="1900813"/>
                  </a:lnTo>
                  <a:cubicBezTo>
                    <a:pt x="428371" y="1900813"/>
                    <a:pt x="0" y="1472315"/>
                    <a:pt x="0" y="950406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7818600" y="0"/>
                  </a:lnTo>
                  <a:cubicBezTo>
                    <a:pt x="8347047" y="0"/>
                    <a:pt x="8775545" y="428371"/>
                    <a:pt x="8775545" y="950406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426807" y="10798717"/>
            <a:ext cx="4524390" cy="2028985"/>
            <a:chOff x="0" y="0"/>
            <a:chExt cx="1608672" cy="7214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08672" cy="721417"/>
            </a:xfrm>
            <a:custGeom>
              <a:avLst/>
              <a:gdLst/>
              <a:ahLst/>
              <a:cxnLst/>
              <a:rect l="l" t="t" r="r" b="b"/>
              <a:pathLst>
                <a:path w="1608672" h="721417">
                  <a:moveTo>
                    <a:pt x="17112" y="0"/>
                  </a:moveTo>
                  <a:lnTo>
                    <a:pt x="1591560" y="0"/>
                  </a:lnTo>
                  <a:cubicBezTo>
                    <a:pt x="1596099" y="0"/>
                    <a:pt x="1600451" y="1803"/>
                    <a:pt x="1603660" y="5012"/>
                  </a:cubicBezTo>
                  <a:cubicBezTo>
                    <a:pt x="1606869" y="8221"/>
                    <a:pt x="1608672" y="12573"/>
                    <a:pt x="1608672" y="17112"/>
                  </a:cubicBezTo>
                  <a:lnTo>
                    <a:pt x="1608672" y="704305"/>
                  </a:lnTo>
                  <a:cubicBezTo>
                    <a:pt x="1608672" y="708844"/>
                    <a:pt x="1606869" y="713196"/>
                    <a:pt x="1603660" y="716405"/>
                  </a:cubicBezTo>
                  <a:cubicBezTo>
                    <a:pt x="1600451" y="719614"/>
                    <a:pt x="1596099" y="721417"/>
                    <a:pt x="1591560" y="721417"/>
                  </a:cubicBezTo>
                  <a:lnTo>
                    <a:pt x="17112" y="721417"/>
                  </a:lnTo>
                  <a:cubicBezTo>
                    <a:pt x="12573" y="721417"/>
                    <a:pt x="8221" y="719614"/>
                    <a:pt x="5012" y="716405"/>
                  </a:cubicBezTo>
                  <a:cubicBezTo>
                    <a:pt x="1803" y="713196"/>
                    <a:pt x="0" y="708844"/>
                    <a:pt x="0" y="704305"/>
                  </a:cubicBezTo>
                  <a:lnTo>
                    <a:pt x="0" y="17112"/>
                  </a:lnTo>
                  <a:cubicBezTo>
                    <a:pt x="0" y="12573"/>
                    <a:pt x="1803" y="8221"/>
                    <a:pt x="5012" y="5012"/>
                  </a:cubicBezTo>
                  <a:cubicBezTo>
                    <a:pt x="8221" y="1803"/>
                    <a:pt x="12573" y="0"/>
                    <a:pt x="1711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450AD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608672" cy="749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>
            <a:off x="514835" y="11237397"/>
            <a:ext cx="4920720" cy="0"/>
          </a:xfrm>
          <a:prstGeom prst="line">
            <a:avLst/>
          </a:prstGeom>
          <a:ln w="19050" cap="flat">
            <a:solidFill>
              <a:srgbClr val="3450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3598801" y="11008020"/>
            <a:ext cx="422209" cy="105552"/>
          </a:xfrm>
          <a:custGeom>
            <a:avLst/>
            <a:gdLst/>
            <a:ahLst/>
            <a:cxnLst/>
            <a:rect l="l" t="t" r="r" b="b"/>
            <a:pathLst>
              <a:path w="422209" h="105552">
                <a:moveTo>
                  <a:pt x="0" y="0"/>
                </a:moveTo>
                <a:lnTo>
                  <a:pt x="422209" y="0"/>
                </a:lnTo>
                <a:lnTo>
                  <a:pt x="422209" y="105552"/>
                </a:lnTo>
                <a:lnTo>
                  <a:pt x="0" y="105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308144" y="5754007"/>
            <a:ext cx="983912" cy="213119"/>
            <a:chOff x="0" y="0"/>
            <a:chExt cx="8775545" cy="190081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775545" cy="1900813"/>
            </a:xfrm>
            <a:custGeom>
              <a:avLst/>
              <a:gdLst/>
              <a:ahLst/>
              <a:cxnLst/>
              <a:rect l="l" t="t" r="r" b="b"/>
              <a:pathLst>
                <a:path w="8775545" h="1900813">
                  <a:moveTo>
                    <a:pt x="8775545" y="950406"/>
                  </a:moveTo>
                  <a:cubicBezTo>
                    <a:pt x="8775545" y="1472315"/>
                    <a:pt x="8347174" y="1900813"/>
                    <a:pt x="7818600" y="1900813"/>
                  </a:cubicBezTo>
                  <a:lnTo>
                    <a:pt x="956945" y="1900813"/>
                  </a:lnTo>
                  <a:cubicBezTo>
                    <a:pt x="428371" y="1900813"/>
                    <a:pt x="0" y="1472315"/>
                    <a:pt x="0" y="950406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7818600" y="0"/>
                  </a:lnTo>
                  <a:cubicBezTo>
                    <a:pt x="8347047" y="0"/>
                    <a:pt x="8775545" y="428371"/>
                    <a:pt x="8775545" y="950406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-9719" y="8625621"/>
            <a:ext cx="2069736" cy="2069736"/>
          </a:xfrm>
          <a:custGeom>
            <a:avLst/>
            <a:gdLst/>
            <a:ahLst/>
            <a:cxnLst/>
            <a:rect l="l" t="t" r="r" b="b"/>
            <a:pathLst>
              <a:path w="2069736" h="2069736">
                <a:moveTo>
                  <a:pt x="0" y="0"/>
                </a:moveTo>
                <a:lnTo>
                  <a:pt x="2069736" y="0"/>
                </a:lnTo>
                <a:lnTo>
                  <a:pt x="2069736" y="2069736"/>
                </a:lnTo>
                <a:lnTo>
                  <a:pt x="0" y="2069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568580" y="5537746"/>
            <a:ext cx="4311046" cy="2211202"/>
            <a:chOff x="0" y="0"/>
            <a:chExt cx="1532816" cy="7862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32816" cy="786205"/>
            </a:xfrm>
            <a:custGeom>
              <a:avLst/>
              <a:gdLst/>
              <a:ahLst/>
              <a:cxnLst/>
              <a:rect l="l" t="t" r="r" b="b"/>
              <a:pathLst>
                <a:path w="1532816" h="786205">
                  <a:moveTo>
                    <a:pt x="17958" y="0"/>
                  </a:moveTo>
                  <a:lnTo>
                    <a:pt x="1514858" y="0"/>
                  </a:lnTo>
                  <a:cubicBezTo>
                    <a:pt x="1519621" y="0"/>
                    <a:pt x="1524189" y="1892"/>
                    <a:pt x="1527556" y="5260"/>
                  </a:cubicBezTo>
                  <a:cubicBezTo>
                    <a:pt x="1530924" y="8628"/>
                    <a:pt x="1532816" y="13195"/>
                    <a:pt x="1532816" y="17958"/>
                  </a:cubicBezTo>
                  <a:lnTo>
                    <a:pt x="1532816" y="768247"/>
                  </a:lnTo>
                  <a:cubicBezTo>
                    <a:pt x="1532816" y="773010"/>
                    <a:pt x="1530924" y="777577"/>
                    <a:pt x="1527556" y="780945"/>
                  </a:cubicBezTo>
                  <a:cubicBezTo>
                    <a:pt x="1524189" y="784313"/>
                    <a:pt x="1519621" y="786205"/>
                    <a:pt x="1514858" y="786205"/>
                  </a:cubicBezTo>
                  <a:lnTo>
                    <a:pt x="17958" y="786205"/>
                  </a:lnTo>
                  <a:cubicBezTo>
                    <a:pt x="13195" y="786205"/>
                    <a:pt x="8628" y="784313"/>
                    <a:pt x="5260" y="780945"/>
                  </a:cubicBezTo>
                  <a:cubicBezTo>
                    <a:pt x="1892" y="777577"/>
                    <a:pt x="0" y="773010"/>
                    <a:pt x="0" y="768247"/>
                  </a:cubicBezTo>
                  <a:lnTo>
                    <a:pt x="0" y="17958"/>
                  </a:lnTo>
                  <a:cubicBezTo>
                    <a:pt x="0" y="13195"/>
                    <a:pt x="1892" y="8628"/>
                    <a:pt x="5260" y="5260"/>
                  </a:cubicBezTo>
                  <a:cubicBezTo>
                    <a:pt x="8628" y="1892"/>
                    <a:pt x="13195" y="0"/>
                    <a:pt x="1795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450AD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532816" cy="814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650747" y="6170720"/>
            <a:ext cx="4920720" cy="0"/>
          </a:xfrm>
          <a:prstGeom prst="line">
            <a:avLst/>
          </a:prstGeom>
          <a:ln w="19050" cap="flat">
            <a:solidFill>
              <a:srgbClr val="3450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4840271" y="10662427"/>
            <a:ext cx="2199863" cy="2166865"/>
          </a:xfrm>
          <a:custGeom>
            <a:avLst/>
            <a:gdLst/>
            <a:ahLst/>
            <a:cxnLst/>
            <a:rect l="l" t="t" r="r" b="b"/>
            <a:pathLst>
              <a:path w="2199863" h="2166865">
                <a:moveTo>
                  <a:pt x="0" y="0"/>
                </a:moveTo>
                <a:lnTo>
                  <a:pt x="2199863" y="0"/>
                </a:lnTo>
                <a:lnTo>
                  <a:pt x="2199863" y="2166865"/>
                </a:lnTo>
                <a:lnTo>
                  <a:pt x="0" y="21668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2384162" y="15720504"/>
            <a:ext cx="983912" cy="213119"/>
            <a:chOff x="0" y="0"/>
            <a:chExt cx="8775545" cy="190081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75545" cy="1900813"/>
            </a:xfrm>
            <a:custGeom>
              <a:avLst/>
              <a:gdLst/>
              <a:ahLst/>
              <a:cxnLst/>
              <a:rect l="l" t="t" r="r" b="b"/>
              <a:pathLst>
                <a:path w="8775545" h="1900813">
                  <a:moveTo>
                    <a:pt x="8775545" y="950406"/>
                  </a:moveTo>
                  <a:cubicBezTo>
                    <a:pt x="8775545" y="1472315"/>
                    <a:pt x="8347174" y="1900813"/>
                    <a:pt x="7818600" y="1900813"/>
                  </a:cubicBezTo>
                  <a:lnTo>
                    <a:pt x="956945" y="1900813"/>
                  </a:lnTo>
                  <a:cubicBezTo>
                    <a:pt x="428371" y="1900813"/>
                    <a:pt x="0" y="1472315"/>
                    <a:pt x="0" y="950406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7818600" y="0"/>
                  </a:lnTo>
                  <a:cubicBezTo>
                    <a:pt x="8347047" y="0"/>
                    <a:pt x="8775545" y="428371"/>
                    <a:pt x="8775545" y="950406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2826627" y="15573295"/>
            <a:ext cx="4606147" cy="2373953"/>
            <a:chOff x="0" y="0"/>
            <a:chExt cx="1637741" cy="84407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37741" cy="844072"/>
            </a:xfrm>
            <a:custGeom>
              <a:avLst/>
              <a:gdLst/>
              <a:ahLst/>
              <a:cxnLst/>
              <a:rect l="l" t="t" r="r" b="b"/>
              <a:pathLst>
                <a:path w="1637741" h="844072">
                  <a:moveTo>
                    <a:pt x="16808" y="0"/>
                  </a:moveTo>
                  <a:lnTo>
                    <a:pt x="1620933" y="0"/>
                  </a:lnTo>
                  <a:cubicBezTo>
                    <a:pt x="1630216" y="0"/>
                    <a:pt x="1637741" y="7525"/>
                    <a:pt x="1637741" y="16808"/>
                  </a:cubicBezTo>
                  <a:lnTo>
                    <a:pt x="1637741" y="827264"/>
                  </a:lnTo>
                  <a:cubicBezTo>
                    <a:pt x="1637741" y="831722"/>
                    <a:pt x="1635970" y="835997"/>
                    <a:pt x="1632818" y="839149"/>
                  </a:cubicBezTo>
                  <a:cubicBezTo>
                    <a:pt x="1629666" y="842301"/>
                    <a:pt x="1625391" y="844072"/>
                    <a:pt x="1620933" y="844072"/>
                  </a:cubicBezTo>
                  <a:lnTo>
                    <a:pt x="16808" y="844072"/>
                  </a:lnTo>
                  <a:cubicBezTo>
                    <a:pt x="7525" y="844072"/>
                    <a:pt x="0" y="836547"/>
                    <a:pt x="0" y="827264"/>
                  </a:cubicBezTo>
                  <a:lnTo>
                    <a:pt x="0" y="16808"/>
                  </a:lnTo>
                  <a:cubicBezTo>
                    <a:pt x="0" y="7525"/>
                    <a:pt x="7525" y="0"/>
                    <a:pt x="1680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450AD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1637741" cy="872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22" name="AutoShape 22"/>
          <p:cNvSpPr/>
          <p:nvPr/>
        </p:nvSpPr>
        <p:spPr>
          <a:xfrm>
            <a:off x="2952563" y="16057447"/>
            <a:ext cx="4330829" cy="0"/>
          </a:xfrm>
          <a:prstGeom prst="line">
            <a:avLst/>
          </a:prstGeom>
          <a:ln w="19050" cap="flat">
            <a:solidFill>
              <a:srgbClr val="3450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23"/>
          <p:cNvSpPr/>
          <p:nvPr/>
        </p:nvSpPr>
        <p:spPr>
          <a:xfrm>
            <a:off x="6751490" y="15774287"/>
            <a:ext cx="422209" cy="105552"/>
          </a:xfrm>
          <a:custGeom>
            <a:avLst/>
            <a:gdLst/>
            <a:ahLst/>
            <a:cxnLst/>
            <a:rect l="l" t="t" r="r" b="b"/>
            <a:pathLst>
              <a:path w="422209" h="105552">
                <a:moveTo>
                  <a:pt x="0" y="0"/>
                </a:moveTo>
                <a:lnTo>
                  <a:pt x="422209" y="0"/>
                </a:lnTo>
                <a:lnTo>
                  <a:pt x="422209" y="105552"/>
                </a:lnTo>
                <a:lnTo>
                  <a:pt x="0" y="105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92983" y="16057447"/>
            <a:ext cx="2132881" cy="2154425"/>
          </a:xfrm>
          <a:custGeom>
            <a:avLst/>
            <a:gdLst/>
            <a:ahLst/>
            <a:cxnLst/>
            <a:rect l="l" t="t" r="r" b="b"/>
            <a:pathLst>
              <a:path w="2132881" h="2154425">
                <a:moveTo>
                  <a:pt x="0" y="0"/>
                </a:moveTo>
                <a:lnTo>
                  <a:pt x="2132881" y="0"/>
                </a:lnTo>
                <a:lnTo>
                  <a:pt x="2132881" y="2154425"/>
                </a:lnTo>
                <a:lnTo>
                  <a:pt x="0" y="21544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6356066" y="8289097"/>
            <a:ext cx="983912" cy="235579"/>
            <a:chOff x="0" y="0"/>
            <a:chExt cx="8775545" cy="210113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775545" cy="2101136"/>
            </a:xfrm>
            <a:custGeom>
              <a:avLst/>
              <a:gdLst/>
              <a:ahLst/>
              <a:cxnLst/>
              <a:rect l="l" t="t" r="r" b="b"/>
              <a:pathLst>
                <a:path w="8775545" h="2101136">
                  <a:moveTo>
                    <a:pt x="8775545" y="1050568"/>
                  </a:moveTo>
                  <a:cubicBezTo>
                    <a:pt x="8775545" y="1672638"/>
                    <a:pt x="8347174" y="2101136"/>
                    <a:pt x="7818600" y="2101136"/>
                  </a:cubicBezTo>
                  <a:lnTo>
                    <a:pt x="956945" y="2101136"/>
                  </a:lnTo>
                  <a:cubicBezTo>
                    <a:pt x="428371" y="2101136"/>
                    <a:pt x="0" y="1672638"/>
                    <a:pt x="0" y="1050568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7818600" y="0"/>
                  </a:lnTo>
                  <a:cubicBezTo>
                    <a:pt x="8347047" y="0"/>
                    <a:pt x="8775545" y="428371"/>
                    <a:pt x="8775545" y="1050568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2252979" y="8082322"/>
            <a:ext cx="4595043" cy="2196659"/>
            <a:chOff x="0" y="0"/>
            <a:chExt cx="1633793" cy="78103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633793" cy="781034"/>
            </a:xfrm>
            <a:custGeom>
              <a:avLst/>
              <a:gdLst/>
              <a:ahLst/>
              <a:cxnLst/>
              <a:rect l="l" t="t" r="r" b="b"/>
              <a:pathLst>
                <a:path w="1633793" h="781034">
                  <a:moveTo>
                    <a:pt x="16848" y="0"/>
                  </a:moveTo>
                  <a:lnTo>
                    <a:pt x="1616945" y="0"/>
                  </a:lnTo>
                  <a:cubicBezTo>
                    <a:pt x="1626250" y="0"/>
                    <a:pt x="1633793" y="7543"/>
                    <a:pt x="1633793" y="16848"/>
                  </a:cubicBezTo>
                  <a:lnTo>
                    <a:pt x="1633793" y="764186"/>
                  </a:lnTo>
                  <a:cubicBezTo>
                    <a:pt x="1633793" y="773491"/>
                    <a:pt x="1626250" y="781034"/>
                    <a:pt x="1616945" y="781034"/>
                  </a:cubicBezTo>
                  <a:lnTo>
                    <a:pt x="16848" y="781034"/>
                  </a:lnTo>
                  <a:cubicBezTo>
                    <a:pt x="7543" y="781034"/>
                    <a:pt x="0" y="773491"/>
                    <a:pt x="0" y="764186"/>
                  </a:cubicBezTo>
                  <a:lnTo>
                    <a:pt x="0" y="16848"/>
                  </a:lnTo>
                  <a:cubicBezTo>
                    <a:pt x="0" y="7543"/>
                    <a:pt x="7543" y="0"/>
                    <a:pt x="1684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450AD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1633793" cy="8096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30" name="AutoShape 30"/>
          <p:cNvSpPr/>
          <p:nvPr/>
        </p:nvSpPr>
        <p:spPr>
          <a:xfrm>
            <a:off x="2681786" y="8769808"/>
            <a:ext cx="4023561" cy="0"/>
          </a:xfrm>
          <a:prstGeom prst="line">
            <a:avLst/>
          </a:prstGeom>
          <a:ln w="19050" cap="flat">
            <a:solidFill>
              <a:srgbClr val="3450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1" name="Freeform 31"/>
          <p:cNvSpPr/>
          <p:nvPr/>
        </p:nvSpPr>
        <p:spPr>
          <a:xfrm>
            <a:off x="3160364" y="8387560"/>
            <a:ext cx="422209" cy="105552"/>
          </a:xfrm>
          <a:custGeom>
            <a:avLst/>
            <a:gdLst/>
            <a:ahLst/>
            <a:cxnLst/>
            <a:rect l="l" t="t" r="r" b="b"/>
            <a:pathLst>
              <a:path w="422209" h="105552">
                <a:moveTo>
                  <a:pt x="0" y="0"/>
                </a:moveTo>
                <a:lnTo>
                  <a:pt x="422209" y="0"/>
                </a:lnTo>
                <a:lnTo>
                  <a:pt x="422209" y="105552"/>
                </a:lnTo>
                <a:lnTo>
                  <a:pt x="0" y="105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2" name="Group 32"/>
          <p:cNvGrpSpPr/>
          <p:nvPr/>
        </p:nvGrpSpPr>
        <p:grpSpPr>
          <a:xfrm>
            <a:off x="6356066" y="3332929"/>
            <a:ext cx="983912" cy="213119"/>
            <a:chOff x="0" y="0"/>
            <a:chExt cx="8775545" cy="190081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75545" cy="1900813"/>
            </a:xfrm>
            <a:custGeom>
              <a:avLst/>
              <a:gdLst/>
              <a:ahLst/>
              <a:cxnLst/>
              <a:rect l="l" t="t" r="r" b="b"/>
              <a:pathLst>
                <a:path w="8775545" h="1900813">
                  <a:moveTo>
                    <a:pt x="8775545" y="950406"/>
                  </a:moveTo>
                  <a:cubicBezTo>
                    <a:pt x="8775545" y="1472315"/>
                    <a:pt x="8347174" y="1900813"/>
                    <a:pt x="7818600" y="1900813"/>
                  </a:cubicBezTo>
                  <a:lnTo>
                    <a:pt x="956945" y="1900813"/>
                  </a:lnTo>
                  <a:cubicBezTo>
                    <a:pt x="428371" y="1900813"/>
                    <a:pt x="0" y="1472315"/>
                    <a:pt x="0" y="950406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7818600" y="0"/>
                  </a:lnTo>
                  <a:cubicBezTo>
                    <a:pt x="8347047" y="0"/>
                    <a:pt x="8775545" y="428371"/>
                    <a:pt x="8775545" y="950406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2252979" y="3215943"/>
            <a:ext cx="4920720" cy="2036053"/>
            <a:chOff x="0" y="0"/>
            <a:chExt cx="1749589" cy="72393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749590" cy="723930"/>
            </a:xfrm>
            <a:custGeom>
              <a:avLst/>
              <a:gdLst/>
              <a:ahLst/>
              <a:cxnLst/>
              <a:rect l="l" t="t" r="r" b="b"/>
              <a:pathLst>
                <a:path w="1749590" h="723930">
                  <a:moveTo>
                    <a:pt x="15733" y="0"/>
                  </a:moveTo>
                  <a:lnTo>
                    <a:pt x="1733856" y="0"/>
                  </a:lnTo>
                  <a:cubicBezTo>
                    <a:pt x="1742546" y="0"/>
                    <a:pt x="1749590" y="7044"/>
                    <a:pt x="1749590" y="15733"/>
                  </a:cubicBezTo>
                  <a:lnTo>
                    <a:pt x="1749590" y="708197"/>
                  </a:lnTo>
                  <a:cubicBezTo>
                    <a:pt x="1749590" y="712369"/>
                    <a:pt x="1747932" y="716371"/>
                    <a:pt x="1744981" y="719322"/>
                  </a:cubicBezTo>
                  <a:cubicBezTo>
                    <a:pt x="1742031" y="722272"/>
                    <a:pt x="1738029" y="723930"/>
                    <a:pt x="1733856" y="723930"/>
                  </a:cubicBezTo>
                  <a:lnTo>
                    <a:pt x="15733" y="723930"/>
                  </a:lnTo>
                  <a:cubicBezTo>
                    <a:pt x="7044" y="723930"/>
                    <a:pt x="0" y="716886"/>
                    <a:pt x="0" y="708197"/>
                  </a:cubicBezTo>
                  <a:lnTo>
                    <a:pt x="0" y="15733"/>
                  </a:lnTo>
                  <a:cubicBezTo>
                    <a:pt x="0" y="7044"/>
                    <a:pt x="7044" y="0"/>
                    <a:pt x="1573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450AD"/>
              </a:solidFill>
              <a:prstDash val="solid"/>
              <a:miter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1749589" cy="752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37" name="AutoShape 37"/>
          <p:cNvSpPr/>
          <p:nvPr/>
        </p:nvSpPr>
        <p:spPr>
          <a:xfrm>
            <a:off x="2252979" y="3638105"/>
            <a:ext cx="4920720" cy="0"/>
          </a:xfrm>
          <a:prstGeom prst="line">
            <a:avLst/>
          </a:prstGeom>
          <a:ln w="19050" cap="flat">
            <a:solidFill>
              <a:srgbClr val="3450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8" name="Freeform 38"/>
          <p:cNvSpPr/>
          <p:nvPr/>
        </p:nvSpPr>
        <p:spPr>
          <a:xfrm>
            <a:off x="2458866" y="3386713"/>
            <a:ext cx="422209" cy="105552"/>
          </a:xfrm>
          <a:custGeom>
            <a:avLst/>
            <a:gdLst/>
            <a:ahLst/>
            <a:cxnLst/>
            <a:rect l="l" t="t" r="r" b="b"/>
            <a:pathLst>
              <a:path w="422209" h="105552">
                <a:moveTo>
                  <a:pt x="0" y="0"/>
                </a:moveTo>
                <a:lnTo>
                  <a:pt x="422209" y="0"/>
                </a:lnTo>
                <a:lnTo>
                  <a:pt x="422209" y="105552"/>
                </a:lnTo>
                <a:lnTo>
                  <a:pt x="0" y="105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4074222" y="5766346"/>
            <a:ext cx="422209" cy="105552"/>
          </a:xfrm>
          <a:custGeom>
            <a:avLst/>
            <a:gdLst/>
            <a:ahLst/>
            <a:cxnLst/>
            <a:rect l="l" t="t" r="r" b="b"/>
            <a:pathLst>
              <a:path w="422209" h="105552">
                <a:moveTo>
                  <a:pt x="0" y="0"/>
                </a:moveTo>
                <a:lnTo>
                  <a:pt x="422209" y="0"/>
                </a:lnTo>
                <a:lnTo>
                  <a:pt x="422209" y="105552"/>
                </a:lnTo>
                <a:lnTo>
                  <a:pt x="0" y="105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612034" y="7891822"/>
            <a:ext cx="2229829" cy="2193595"/>
          </a:xfrm>
          <a:custGeom>
            <a:avLst/>
            <a:gdLst/>
            <a:ahLst/>
            <a:cxnLst/>
            <a:rect l="l" t="t" r="r" b="b"/>
            <a:pathLst>
              <a:path w="2229829" h="2193595">
                <a:moveTo>
                  <a:pt x="0" y="0"/>
                </a:moveTo>
                <a:lnTo>
                  <a:pt x="2229830" y="0"/>
                </a:lnTo>
                <a:lnTo>
                  <a:pt x="2229830" y="2193595"/>
                </a:lnTo>
                <a:lnTo>
                  <a:pt x="0" y="21935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6916150" y="144834"/>
            <a:ext cx="712223" cy="2019188"/>
          </a:xfrm>
          <a:custGeom>
            <a:avLst/>
            <a:gdLst/>
            <a:ahLst/>
            <a:cxnLst/>
            <a:rect l="l" t="t" r="r" b="b"/>
            <a:pathLst>
              <a:path w="712223" h="2019188">
                <a:moveTo>
                  <a:pt x="0" y="0"/>
                </a:moveTo>
                <a:lnTo>
                  <a:pt x="712222" y="0"/>
                </a:lnTo>
                <a:lnTo>
                  <a:pt x="712222" y="2019188"/>
                </a:lnTo>
                <a:lnTo>
                  <a:pt x="0" y="20191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80071" y="16316508"/>
            <a:ext cx="712223" cy="2019188"/>
          </a:xfrm>
          <a:custGeom>
            <a:avLst/>
            <a:gdLst/>
            <a:ahLst/>
            <a:cxnLst/>
            <a:rect l="l" t="t" r="r" b="b"/>
            <a:pathLst>
              <a:path w="712223" h="2019188">
                <a:moveTo>
                  <a:pt x="0" y="0"/>
                </a:moveTo>
                <a:lnTo>
                  <a:pt x="712222" y="0"/>
                </a:lnTo>
                <a:lnTo>
                  <a:pt x="712222" y="2019188"/>
                </a:lnTo>
                <a:lnTo>
                  <a:pt x="0" y="20191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 rot="5400000">
            <a:off x="6128864" y="1976890"/>
            <a:ext cx="747737" cy="747737"/>
          </a:xfrm>
          <a:custGeom>
            <a:avLst/>
            <a:gdLst/>
            <a:ahLst/>
            <a:cxnLst/>
            <a:rect l="l" t="t" r="r" b="b"/>
            <a:pathLst>
              <a:path w="747737" h="747737">
                <a:moveTo>
                  <a:pt x="0" y="0"/>
                </a:moveTo>
                <a:lnTo>
                  <a:pt x="747737" y="0"/>
                </a:lnTo>
                <a:lnTo>
                  <a:pt x="747737" y="747737"/>
                </a:lnTo>
                <a:lnTo>
                  <a:pt x="0" y="7477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308144" y="0"/>
            <a:ext cx="1624478" cy="811519"/>
          </a:xfrm>
          <a:custGeom>
            <a:avLst/>
            <a:gdLst/>
            <a:ahLst/>
            <a:cxnLst/>
            <a:rect l="l" t="t" r="r" b="b"/>
            <a:pathLst>
              <a:path w="1624478" h="811519">
                <a:moveTo>
                  <a:pt x="0" y="0"/>
                </a:moveTo>
                <a:lnTo>
                  <a:pt x="1624479" y="0"/>
                </a:lnTo>
                <a:lnTo>
                  <a:pt x="1624479" y="811518"/>
                </a:lnTo>
                <a:lnTo>
                  <a:pt x="0" y="81151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flipH="1">
            <a:off x="6231996" y="18148240"/>
            <a:ext cx="1396377" cy="930785"/>
          </a:xfrm>
          <a:custGeom>
            <a:avLst/>
            <a:gdLst/>
            <a:ahLst/>
            <a:cxnLst/>
            <a:rect l="l" t="t" r="r" b="b"/>
            <a:pathLst>
              <a:path w="3048000" h="2892829">
                <a:moveTo>
                  <a:pt x="3048000" y="0"/>
                </a:moveTo>
                <a:lnTo>
                  <a:pt x="0" y="0"/>
                </a:lnTo>
                <a:lnTo>
                  <a:pt x="0" y="2892829"/>
                </a:lnTo>
                <a:lnTo>
                  <a:pt x="3048000" y="2892829"/>
                </a:lnTo>
                <a:lnTo>
                  <a:pt x="304800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 rot="-5400000">
            <a:off x="6877236" y="7382880"/>
            <a:ext cx="1010192" cy="505096"/>
          </a:xfrm>
          <a:custGeom>
            <a:avLst/>
            <a:gdLst/>
            <a:ahLst/>
            <a:cxnLst/>
            <a:rect l="l" t="t" r="r" b="b"/>
            <a:pathLst>
              <a:path w="1010192" h="505096">
                <a:moveTo>
                  <a:pt x="0" y="0"/>
                </a:moveTo>
                <a:lnTo>
                  <a:pt x="1010192" y="0"/>
                </a:lnTo>
                <a:lnTo>
                  <a:pt x="1010192" y="505096"/>
                </a:lnTo>
                <a:lnTo>
                  <a:pt x="0" y="50509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892294" y="18537798"/>
            <a:ext cx="1024813" cy="512406"/>
          </a:xfrm>
          <a:custGeom>
            <a:avLst/>
            <a:gdLst/>
            <a:ahLst/>
            <a:cxnLst/>
            <a:rect l="l" t="t" r="r" b="b"/>
            <a:pathLst>
              <a:path w="1024813" h="512406">
                <a:moveTo>
                  <a:pt x="0" y="0"/>
                </a:moveTo>
                <a:lnTo>
                  <a:pt x="1024812" y="0"/>
                </a:lnTo>
                <a:lnTo>
                  <a:pt x="1024812" y="512406"/>
                </a:lnTo>
                <a:lnTo>
                  <a:pt x="0" y="51240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48" name="AutoShape 48"/>
          <p:cNvSpPr/>
          <p:nvPr/>
        </p:nvSpPr>
        <p:spPr>
          <a:xfrm rot="-5400000" flipV="1">
            <a:off x="5674022" y="1030756"/>
            <a:ext cx="1636883" cy="20539"/>
          </a:xfrm>
          <a:prstGeom prst="line">
            <a:avLst/>
          </a:prstGeom>
          <a:ln w="57150" cap="rnd">
            <a:solidFill>
              <a:srgbClr val="3450A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49" name="Freeform 49"/>
          <p:cNvSpPr/>
          <p:nvPr/>
        </p:nvSpPr>
        <p:spPr>
          <a:xfrm>
            <a:off x="484780" y="3134418"/>
            <a:ext cx="2051841" cy="2069953"/>
          </a:xfrm>
          <a:custGeom>
            <a:avLst/>
            <a:gdLst/>
            <a:ahLst/>
            <a:cxnLst/>
            <a:rect l="l" t="t" r="r" b="b"/>
            <a:pathLst>
              <a:path w="2051841" h="2069953">
                <a:moveTo>
                  <a:pt x="0" y="0"/>
                </a:moveTo>
                <a:lnTo>
                  <a:pt x="2051841" y="0"/>
                </a:lnTo>
                <a:lnTo>
                  <a:pt x="2051841" y="2069953"/>
                </a:lnTo>
                <a:lnTo>
                  <a:pt x="0" y="206995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4669424" y="5199550"/>
            <a:ext cx="2817708" cy="2435878"/>
          </a:xfrm>
          <a:custGeom>
            <a:avLst/>
            <a:gdLst/>
            <a:ahLst/>
            <a:cxnLst/>
            <a:rect l="l" t="t" r="r" b="b"/>
            <a:pathLst>
              <a:path w="2817708" h="2435878">
                <a:moveTo>
                  <a:pt x="0" y="0"/>
                </a:moveTo>
                <a:lnTo>
                  <a:pt x="2817708" y="0"/>
                </a:lnTo>
                <a:lnTo>
                  <a:pt x="2817708" y="2435878"/>
                </a:lnTo>
                <a:lnTo>
                  <a:pt x="0" y="2435878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-27311"/>
            </a:stretch>
          </a:blipFill>
        </p:spPr>
      </p:sp>
      <p:grpSp>
        <p:nvGrpSpPr>
          <p:cNvPr id="51" name="Group 51"/>
          <p:cNvGrpSpPr/>
          <p:nvPr/>
        </p:nvGrpSpPr>
        <p:grpSpPr>
          <a:xfrm>
            <a:off x="6222619" y="13197199"/>
            <a:ext cx="983912" cy="213119"/>
            <a:chOff x="0" y="0"/>
            <a:chExt cx="8775545" cy="1900813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775545" cy="1900813"/>
            </a:xfrm>
            <a:custGeom>
              <a:avLst/>
              <a:gdLst/>
              <a:ahLst/>
              <a:cxnLst/>
              <a:rect l="l" t="t" r="r" b="b"/>
              <a:pathLst>
                <a:path w="8775545" h="1900813">
                  <a:moveTo>
                    <a:pt x="8775545" y="950406"/>
                  </a:moveTo>
                  <a:cubicBezTo>
                    <a:pt x="8775545" y="1472315"/>
                    <a:pt x="8347174" y="1900813"/>
                    <a:pt x="7818600" y="1900813"/>
                  </a:cubicBezTo>
                  <a:lnTo>
                    <a:pt x="956945" y="1900813"/>
                  </a:lnTo>
                  <a:cubicBezTo>
                    <a:pt x="428371" y="1900813"/>
                    <a:pt x="0" y="1472315"/>
                    <a:pt x="0" y="950406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7818600" y="0"/>
                  </a:lnTo>
                  <a:cubicBezTo>
                    <a:pt x="8347047" y="0"/>
                    <a:pt x="8775545" y="428371"/>
                    <a:pt x="8775545" y="950406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</p:grpSp>
      <p:grpSp>
        <p:nvGrpSpPr>
          <p:cNvPr id="53" name="Group 53"/>
          <p:cNvGrpSpPr/>
          <p:nvPr/>
        </p:nvGrpSpPr>
        <p:grpSpPr>
          <a:xfrm>
            <a:off x="2496966" y="13086467"/>
            <a:ext cx="4005766" cy="2241894"/>
            <a:chOff x="0" y="0"/>
            <a:chExt cx="1424272" cy="797118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424272" cy="797118"/>
            </a:xfrm>
            <a:custGeom>
              <a:avLst/>
              <a:gdLst/>
              <a:ahLst/>
              <a:cxnLst/>
              <a:rect l="l" t="t" r="r" b="b"/>
              <a:pathLst>
                <a:path w="1424272" h="797118">
                  <a:moveTo>
                    <a:pt x="19327" y="0"/>
                  </a:moveTo>
                  <a:lnTo>
                    <a:pt x="1404945" y="0"/>
                  </a:lnTo>
                  <a:cubicBezTo>
                    <a:pt x="1415619" y="0"/>
                    <a:pt x="1424272" y="8653"/>
                    <a:pt x="1424272" y="19327"/>
                  </a:cubicBezTo>
                  <a:lnTo>
                    <a:pt x="1424272" y="777791"/>
                  </a:lnTo>
                  <a:cubicBezTo>
                    <a:pt x="1424272" y="788465"/>
                    <a:pt x="1415619" y="797118"/>
                    <a:pt x="1404945" y="797118"/>
                  </a:cubicBezTo>
                  <a:lnTo>
                    <a:pt x="19327" y="797118"/>
                  </a:lnTo>
                  <a:cubicBezTo>
                    <a:pt x="8653" y="797118"/>
                    <a:pt x="0" y="788465"/>
                    <a:pt x="0" y="777791"/>
                  </a:cubicBezTo>
                  <a:lnTo>
                    <a:pt x="0" y="19327"/>
                  </a:lnTo>
                  <a:cubicBezTo>
                    <a:pt x="0" y="8653"/>
                    <a:pt x="8653" y="0"/>
                    <a:pt x="193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3450AD"/>
              </a:solidFill>
              <a:prstDash val="solid"/>
              <a:miter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0" y="-28575"/>
              <a:ext cx="1424272" cy="825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6" name="Freeform 56"/>
          <p:cNvSpPr/>
          <p:nvPr/>
        </p:nvSpPr>
        <p:spPr>
          <a:xfrm>
            <a:off x="2695661" y="13226975"/>
            <a:ext cx="422209" cy="105552"/>
          </a:xfrm>
          <a:custGeom>
            <a:avLst/>
            <a:gdLst/>
            <a:ahLst/>
            <a:cxnLst/>
            <a:rect l="l" t="t" r="r" b="b"/>
            <a:pathLst>
              <a:path w="422209" h="105552">
                <a:moveTo>
                  <a:pt x="0" y="0"/>
                </a:moveTo>
                <a:lnTo>
                  <a:pt x="422209" y="0"/>
                </a:lnTo>
                <a:lnTo>
                  <a:pt x="422209" y="105552"/>
                </a:lnTo>
                <a:lnTo>
                  <a:pt x="0" y="105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7" name="AutoShape 57"/>
          <p:cNvSpPr/>
          <p:nvPr/>
        </p:nvSpPr>
        <p:spPr>
          <a:xfrm>
            <a:off x="2724103" y="13559631"/>
            <a:ext cx="3631962" cy="0"/>
          </a:xfrm>
          <a:prstGeom prst="line">
            <a:avLst/>
          </a:prstGeom>
          <a:ln w="19050" cap="flat">
            <a:solidFill>
              <a:srgbClr val="3450A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8" name="Freeform 58"/>
          <p:cNvSpPr/>
          <p:nvPr/>
        </p:nvSpPr>
        <p:spPr>
          <a:xfrm>
            <a:off x="51241" y="13177532"/>
            <a:ext cx="2644419" cy="2193143"/>
          </a:xfrm>
          <a:custGeom>
            <a:avLst/>
            <a:gdLst/>
            <a:ahLst/>
            <a:cxnLst/>
            <a:rect l="l" t="t" r="r" b="b"/>
            <a:pathLst>
              <a:path w="2644419" h="2193143">
                <a:moveTo>
                  <a:pt x="0" y="0"/>
                </a:moveTo>
                <a:lnTo>
                  <a:pt x="2644420" y="0"/>
                </a:lnTo>
                <a:lnTo>
                  <a:pt x="2644420" y="2193142"/>
                </a:lnTo>
                <a:lnTo>
                  <a:pt x="0" y="2193142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t="-319" r="-32822" b="-3583"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3101321" y="89490"/>
            <a:ext cx="1612018" cy="855444"/>
          </a:xfrm>
          <a:custGeom>
            <a:avLst/>
            <a:gdLst/>
            <a:ahLst/>
            <a:cxnLst/>
            <a:rect l="l" t="t" r="r" b="b"/>
            <a:pathLst>
              <a:path w="1612018" h="855444">
                <a:moveTo>
                  <a:pt x="0" y="0"/>
                </a:moveTo>
                <a:lnTo>
                  <a:pt x="1612018" y="0"/>
                </a:lnTo>
                <a:lnTo>
                  <a:pt x="1612018" y="855444"/>
                </a:lnTo>
                <a:lnTo>
                  <a:pt x="0" y="85544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-768" r="-768" b="-4279"/>
            </a:stretch>
          </a:blipFill>
        </p:spPr>
      </p:sp>
      <p:sp>
        <p:nvSpPr>
          <p:cNvPr id="60" name="TextBox 60"/>
          <p:cNvSpPr txBox="1"/>
          <p:nvPr/>
        </p:nvSpPr>
        <p:spPr>
          <a:xfrm>
            <a:off x="454766" y="968165"/>
            <a:ext cx="5820720" cy="55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20"/>
              </a:lnSpc>
            </a:pPr>
            <a:r>
              <a:rPr lang="en-US" sz="3600" b="1" dirty="0">
                <a:solidFill>
                  <a:srgbClr val="3450A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Микрокреденцијали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101321" y="15652182"/>
            <a:ext cx="3380871" cy="568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1"/>
              </a:lnSpc>
            </a:pPr>
            <a:r>
              <a:rPr lang="en-US" sz="1722" b="1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Будућност</a:t>
            </a:r>
          </a:p>
          <a:p>
            <a:pPr algn="ctr">
              <a:lnSpc>
                <a:spcPts val="2131"/>
              </a:lnSpc>
              <a:spcBef>
                <a:spcPct val="0"/>
              </a:spcBef>
            </a:pPr>
            <a:endParaRPr lang="en-US" sz="1722" b="1">
              <a:solidFill>
                <a:srgbClr val="3450A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3039161" y="16303431"/>
            <a:ext cx="4010031" cy="1595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Кључни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инструмент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целоживотног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учења</a:t>
            </a: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Јачање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конкурентности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образовног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система</a:t>
            </a: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Већа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мобилност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у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европском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простору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образовања</a:t>
            </a: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algn="ctr">
              <a:lnSpc>
                <a:spcPts val="1848"/>
              </a:lnSpc>
              <a:spcBef>
                <a:spcPct val="0"/>
              </a:spcBef>
            </a:pP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3568914" y="8254902"/>
            <a:ext cx="2787152" cy="514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2"/>
              </a:lnSpc>
            </a:pPr>
            <a:r>
              <a:rPr lang="en-US" sz="1730" b="1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Пут учења</a:t>
            </a:r>
          </a:p>
          <a:p>
            <a:pPr algn="ctr">
              <a:lnSpc>
                <a:spcPts val="1716"/>
              </a:lnSpc>
              <a:spcBef>
                <a:spcPct val="0"/>
              </a:spcBef>
            </a:pPr>
            <a:endParaRPr lang="en-US" sz="1730" b="1">
              <a:solidFill>
                <a:srgbClr val="3450A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2724103" y="8975554"/>
            <a:ext cx="3981245" cy="897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sr-Cyrl-R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Избор програма према интересовањима</a:t>
            </a:r>
          </a:p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sr-Cyrl-R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Учење сопственим темпом</a:t>
            </a:r>
          </a:p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sr-Cyrl-R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Акумулирање постигнућа </a:t>
            </a:r>
          </a:p>
          <a:p>
            <a:pPr algn="l">
              <a:lnSpc>
                <a:spcPts val="1717"/>
              </a:lnSpc>
              <a:spcBef>
                <a:spcPct val="0"/>
              </a:spcBef>
            </a:pP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" name="TextBox 65"/>
          <p:cNvSpPr txBox="1"/>
          <p:nvPr/>
        </p:nvSpPr>
        <p:spPr>
          <a:xfrm>
            <a:off x="2876118" y="3304354"/>
            <a:ext cx="3346500" cy="504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0"/>
              </a:lnSpc>
            </a:pPr>
            <a:r>
              <a:rPr lang="en-US" sz="1479" b="1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Шта су микрокреденцијали?</a:t>
            </a:r>
          </a:p>
          <a:p>
            <a:pPr algn="ctr">
              <a:lnSpc>
                <a:spcPts val="2070"/>
              </a:lnSpc>
              <a:spcBef>
                <a:spcPct val="0"/>
              </a:spcBef>
            </a:pPr>
            <a:endParaRPr lang="en-US" sz="1479" b="1">
              <a:solidFill>
                <a:srgbClr val="3450A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989127" y="5664866"/>
            <a:ext cx="3393733" cy="57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b="1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Законски оквир</a:t>
            </a:r>
          </a:p>
          <a:p>
            <a:pPr algn="ctr">
              <a:lnSpc>
                <a:spcPts val="2380"/>
              </a:lnSpc>
              <a:spcBef>
                <a:spcPct val="0"/>
              </a:spcBef>
            </a:pPr>
            <a:endParaRPr lang="en-US" sz="1700" b="1">
              <a:solidFill>
                <a:srgbClr val="3450A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7" name="TextBox 67"/>
          <p:cNvSpPr txBox="1"/>
          <p:nvPr/>
        </p:nvSpPr>
        <p:spPr>
          <a:xfrm>
            <a:off x="389785" y="10865392"/>
            <a:ext cx="3684437" cy="599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714" b="1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Корисност</a:t>
            </a:r>
          </a:p>
          <a:p>
            <a:pPr algn="ctr">
              <a:lnSpc>
                <a:spcPts val="2429"/>
              </a:lnSpc>
              <a:spcBef>
                <a:spcPct val="0"/>
              </a:spcBef>
            </a:pPr>
            <a:endParaRPr lang="en-US" sz="1714" b="1">
              <a:solidFill>
                <a:srgbClr val="3450A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8" name="TextBox 68"/>
          <p:cNvSpPr txBox="1"/>
          <p:nvPr/>
        </p:nvSpPr>
        <p:spPr>
          <a:xfrm>
            <a:off x="2582100" y="3816154"/>
            <a:ext cx="454768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3663" lvl="1" indent="-93663" algn="l">
              <a:lnSpc>
                <a:spcPts val="1850"/>
              </a:lnSpc>
              <a:buFont typeface="Arial"/>
              <a:buChar char="•"/>
            </a:pPr>
            <a:r>
              <a:rPr lang="sr-Cyrl-RS" sz="1322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Мањи, флексибилни програми учења (1–15 ЕСПБ)</a:t>
            </a:r>
          </a:p>
          <a:p>
            <a:pPr marL="93663" lvl="1" indent="-93663" algn="l">
              <a:lnSpc>
                <a:spcPts val="1850"/>
              </a:lnSpc>
              <a:buFont typeface="Arial"/>
              <a:buChar char="•"/>
            </a:pPr>
            <a:r>
              <a:rPr lang="sr-Cyrl-RS" sz="1322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Омогућавају брзо стицање знања, вештина и компетенција</a:t>
            </a:r>
          </a:p>
          <a:p>
            <a:pPr marL="93663" lvl="1" indent="-93663" algn="l">
              <a:lnSpc>
                <a:spcPts val="1850"/>
              </a:lnSpc>
              <a:buFont typeface="Arial"/>
              <a:buChar char="•"/>
            </a:pPr>
            <a:r>
              <a:rPr lang="sr-Cyrl-RS" sz="1322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Одговор на брзе промене на тржишту рада</a:t>
            </a:r>
          </a:p>
          <a:p>
            <a:pPr algn="ctr">
              <a:lnSpc>
                <a:spcPts val="1413"/>
              </a:lnSpc>
              <a:spcBef>
                <a:spcPct val="0"/>
              </a:spcBef>
            </a:pPr>
            <a:endParaRPr lang="en-US" sz="1322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657706" y="6386547"/>
            <a:ext cx="4062592" cy="109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3663" lvl="1" indent="-93663" algn="l">
              <a:lnSpc>
                <a:spcPts val="1848"/>
              </a:lnSpc>
              <a:buFont typeface="Arial"/>
              <a:buChar char="•"/>
            </a:pP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(2023)</a:t>
            </a:r>
            <a:r>
              <a:rPr lang="sr-Cyrl-R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Закон о високом образовању.</a:t>
            </a:r>
          </a:p>
          <a:p>
            <a:pPr marL="93663" lvl="1" indent="-93663" algn="l">
              <a:lnSpc>
                <a:spcPts val="1848"/>
              </a:lnSpc>
              <a:buFont typeface="Arial"/>
              <a:buChar char="•"/>
            </a:pPr>
            <a:r>
              <a:rPr lang="sr-Cyrl-R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Сертификат о стеченим компетенцијама за сваки програм.</a:t>
            </a:r>
          </a:p>
          <a:p>
            <a:pPr marL="93663" lvl="1" indent="-93663" algn="l">
              <a:lnSpc>
                <a:spcPts val="1848"/>
              </a:lnSpc>
              <a:buFont typeface="Arial"/>
              <a:buChar char="•"/>
            </a:pPr>
            <a:r>
              <a:rPr lang="sr-Cyrl-R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Квалитет кроз систем акредитације </a:t>
            </a:r>
          </a:p>
          <a:p>
            <a:pPr algn="ctr">
              <a:lnSpc>
                <a:spcPts val="1334"/>
              </a:lnSpc>
              <a:spcBef>
                <a:spcPct val="0"/>
              </a:spcBef>
            </a:pP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454766" y="11296129"/>
            <a:ext cx="4385505" cy="1443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3663" lvl="1" indent="-93663" algn="l">
              <a:lnSpc>
                <a:spcPts val="1854"/>
              </a:lnSpc>
              <a:buFont typeface="Arial"/>
              <a:buChar char="•"/>
            </a:pPr>
            <a:r>
              <a:rPr lang="sr-Cyrl-RS" sz="1324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Појединци: студенти и запослени који унапређују компетенције</a:t>
            </a:r>
          </a:p>
          <a:p>
            <a:pPr marL="93663" lvl="1" indent="-93663" algn="l">
              <a:lnSpc>
                <a:spcPts val="1854"/>
              </a:lnSpc>
              <a:buFont typeface="Arial"/>
              <a:buChar char="•"/>
            </a:pPr>
            <a:r>
              <a:rPr lang="sr-Cyrl-RS" sz="1324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Привреда: обезбеђивање кадрова са најтраженијим вештинама</a:t>
            </a:r>
          </a:p>
          <a:p>
            <a:pPr marL="93663" lvl="1" indent="-93663" algn="l">
              <a:lnSpc>
                <a:spcPts val="1854"/>
              </a:lnSpc>
              <a:buFont typeface="Arial"/>
              <a:buChar char="•"/>
            </a:pPr>
            <a:r>
              <a:rPr lang="sr-Cyrl-RS" sz="1324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Образовни систем: инклузија, мобилност, целоживотно учење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800100" y="18537798"/>
            <a:ext cx="6096190" cy="20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 b="1" spc="320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www.azk.gov.rs</a:t>
            </a:r>
          </a:p>
        </p:txBody>
      </p:sp>
      <p:sp>
        <p:nvSpPr>
          <p:cNvPr id="72" name="TextBox 72"/>
          <p:cNvSpPr txBox="1"/>
          <p:nvPr/>
        </p:nvSpPr>
        <p:spPr>
          <a:xfrm rot="-198902">
            <a:off x="882862" y="1841384"/>
            <a:ext cx="5224173" cy="90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5"/>
              </a:lnSpc>
            </a:pPr>
            <a:r>
              <a:rPr lang="en-US" sz="1553" dirty="0">
                <a:solidFill>
                  <a:srgbClr val="3450AD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Микрокреденцијали у </a:t>
            </a:r>
            <a:r>
              <a:rPr lang="sr-Cyrl-RS" sz="1553" dirty="0">
                <a:solidFill>
                  <a:srgbClr val="3450AD"/>
                </a:solidFill>
                <a:latin typeface="Montserrat"/>
                <a:ea typeface="Montserrat"/>
                <a:cs typeface="Montserrat"/>
                <a:sym typeface="Montserrat"/>
              </a:rPr>
              <a:t>високом образовању у Србији постају стварност</a:t>
            </a:r>
          </a:p>
          <a:p>
            <a:pPr algn="ctr">
              <a:lnSpc>
                <a:spcPts val="2932"/>
              </a:lnSpc>
              <a:spcBef>
                <a:spcPct val="0"/>
              </a:spcBef>
            </a:pPr>
            <a:endParaRPr lang="en-US" sz="1553" dirty="0">
              <a:solidFill>
                <a:srgbClr val="3450A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3194328" y="13124567"/>
            <a:ext cx="3606269" cy="568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1"/>
              </a:lnSpc>
            </a:pPr>
            <a:r>
              <a:rPr lang="en-US" sz="1729" b="1">
                <a:solidFill>
                  <a:srgbClr val="3450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Доступност и инклузија</a:t>
            </a:r>
          </a:p>
          <a:p>
            <a:pPr algn="ctr">
              <a:lnSpc>
                <a:spcPts val="2141"/>
              </a:lnSpc>
              <a:spcBef>
                <a:spcPct val="0"/>
              </a:spcBef>
            </a:pPr>
            <a:endParaRPr lang="en-US" sz="1729" b="1">
              <a:solidFill>
                <a:srgbClr val="3450A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2695660" y="13777101"/>
            <a:ext cx="3606269" cy="11382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Приступ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ширем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кругу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корисника</a:t>
            </a: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Подршка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укључивању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осетљивих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група</a:t>
            </a: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284988" lvl="1" indent="-142494" algn="l">
              <a:lnSpc>
                <a:spcPts val="1848"/>
              </a:lnSpc>
              <a:buFont typeface="Arial"/>
              <a:buChar char="•"/>
            </a:pP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Нов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начин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учења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и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већа</a:t>
            </a:r>
            <a:r>
              <a:rPr lang="en-US" sz="1320" b="1" dirty="0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20" b="1" dirty="0" err="1">
                <a:solidFill>
                  <a:srgbClr val="3450A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мобилност</a:t>
            </a: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algn="ctr">
              <a:lnSpc>
                <a:spcPts val="1848"/>
              </a:lnSpc>
              <a:spcBef>
                <a:spcPct val="0"/>
              </a:spcBef>
            </a:pPr>
            <a:endParaRPr lang="en-US" sz="1320" b="1" dirty="0">
              <a:solidFill>
                <a:srgbClr val="3450A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134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Montserrat Ultra-Bold</vt:lpstr>
      <vt:lpstr>Calibri</vt:lpstr>
      <vt:lpstr>Arial</vt:lpstr>
      <vt:lpstr>Montserrat Bold</vt:lpstr>
      <vt:lpstr>Montserrat</vt:lpstr>
      <vt:lpstr>Montserrat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Orange Illustrative Marketing Strategy Infographic</dc:title>
  <dc:creator>PC</dc:creator>
  <cp:lastModifiedBy>PC</cp:lastModifiedBy>
  <cp:revision>5</cp:revision>
  <dcterms:created xsi:type="dcterms:W3CDTF">2006-08-16T00:00:00Z</dcterms:created>
  <dcterms:modified xsi:type="dcterms:W3CDTF">2025-09-23T18:48:37Z</dcterms:modified>
  <dc:identifier>DAGy7whH4MA</dc:identifier>
</cp:coreProperties>
</file>